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Lst>
  <p:sldSz cy="5143500" cx="9144000"/>
  <p:notesSz cx="6858000" cy="9144000"/>
  <p:embeddedFontLst>
    <p:embeddedFont>
      <p:font typeface="Ubuntu"/>
      <p:regular r:id="rId141"/>
      <p:bold r:id="rId142"/>
      <p:italic r:id="rId143"/>
      <p:boldItalic r:id="rId144"/>
    </p:embeddedFont>
    <p:embeddedFont>
      <p:font typeface="Raleway"/>
      <p:regular r:id="rId145"/>
      <p:bold r:id="rId146"/>
      <p:italic r:id="rId147"/>
      <p:boldItalic r:id="rId148"/>
    </p:embeddedFont>
    <p:embeddedFont>
      <p:font typeface="Roboto"/>
      <p:regular r:id="rId149"/>
      <p:bold r:id="rId150"/>
      <p:italic r:id="rId151"/>
      <p:boldItalic r:id="rId152"/>
    </p:embeddedFont>
    <p:embeddedFont>
      <p:font typeface="Nunito"/>
      <p:regular r:id="rId153"/>
      <p:bold r:id="rId154"/>
      <p:italic r:id="rId155"/>
      <p:boldItalic r:id="rId156"/>
    </p:embeddedFont>
    <p:embeddedFont>
      <p:font typeface="Helvetica Neue"/>
      <p:regular r:id="rId157"/>
      <p:bold r:id="rId158"/>
      <p:italic r:id="rId159"/>
      <p:boldItalic r:id="rId160"/>
    </p:embeddedFont>
    <p:embeddedFont>
      <p:font typeface="Roboto Mono"/>
      <p:regular r:id="rId161"/>
      <p:bold r:id="rId162"/>
      <p:italic r:id="rId163"/>
      <p:boldItalic r:id="rId164"/>
    </p:embeddedFont>
    <p:embeddedFont>
      <p:font typeface="Gill Sans"/>
      <p:regular r:id="rId165"/>
      <p:bold r:id="rId1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67" roundtripDataSignature="AMtx7mj/JM/hTjK0TNMOYW4EttRusrvM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7D6E16-2521-4545-BF26-32E89E4ADBF3}">
  <a:tblStyle styleId="{CB7D6E16-2521-4545-BF26-32E89E4ADBF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Roboto-bold.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Roboto-regular.fntdata"/><Relationship Id="rId4" Type="http://schemas.openxmlformats.org/officeDocument/2006/relationships/slideMaster" Target="slideMasters/slideMaster1.xml"/><Relationship Id="rId148" Type="http://schemas.openxmlformats.org/officeDocument/2006/relationships/font" Target="fonts/Raleway-boldItalic.fntdata"/><Relationship Id="rId9" Type="http://schemas.openxmlformats.org/officeDocument/2006/relationships/slide" Target="slides/slide4.xml"/><Relationship Id="rId143" Type="http://schemas.openxmlformats.org/officeDocument/2006/relationships/font" Target="fonts/Ubuntu-italic.fntdata"/><Relationship Id="rId142" Type="http://schemas.openxmlformats.org/officeDocument/2006/relationships/font" Target="fonts/Ubuntu-bold.fntdata"/><Relationship Id="rId141" Type="http://schemas.openxmlformats.org/officeDocument/2006/relationships/font" Target="fonts/Ubuntu-regular.fntdata"/><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Raleway-italic.fntdata"/><Relationship Id="rId6" Type="http://schemas.openxmlformats.org/officeDocument/2006/relationships/slide" Target="slides/slide1.xml"/><Relationship Id="rId146" Type="http://schemas.openxmlformats.org/officeDocument/2006/relationships/font" Target="fonts/Raleway-bold.fntdata"/><Relationship Id="rId7" Type="http://schemas.openxmlformats.org/officeDocument/2006/relationships/slide" Target="slides/slide2.xml"/><Relationship Id="rId145" Type="http://schemas.openxmlformats.org/officeDocument/2006/relationships/font" Target="fonts/Raleway-regular.fntdata"/><Relationship Id="rId8" Type="http://schemas.openxmlformats.org/officeDocument/2006/relationships/slide" Target="slides/slide3.xml"/><Relationship Id="rId144" Type="http://schemas.openxmlformats.org/officeDocument/2006/relationships/font" Target="fonts/Ubuntu-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GillSans-regular.fntdata"/><Relationship Id="rId69" Type="http://schemas.openxmlformats.org/officeDocument/2006/relationships/slide" Target="slides/slide64.xml"/><Relationship Id="rId164" Type="http://schemas.openxmlformats.org/officeDocument/2006/relationships/font" Target="fonts/RobotoMono-boldItalic.fntdata"/><Relationship Id="rId163" Type="http://schemas.openxmlformats.org/officeDocument/2006/relationships/font" Target="fonts/RobotoMono-italic.fntdata"/><Relationship Id="rId162" Type="http://schemas.openxmlformats.org/officeDocument/2006/relationships/font" Target="fonts/RobotoMono-bold.fntdata"/><Relationship Id="rId167" Type="http://customschemas.google.com/relationships/presentationmetadata" Target="metadata"/><Relationship Id="rId166" Type="http://schemas.openxmlformats.org/officeDocument/2006/relationships/font" Target="fonts/GillSans-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obotoMono-regular.fntdata"/><Relationship Id="rId54" Type="http://schemas.openxmlformats.org/officeDocument/2006/relationships/slide" Target="slides/slide49.xml"/><Relationship Id="rId160" Type="http://schemas.openxmlformats.org/officeDocument/2006/relationships/font" Target="fonts/HelveticaNeue-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HelveticaNeue-italic.fntdata"/><Relationship Id="rId59" Type="http://schemas.openxmlformats.org/officeDocument/2006/relationships/slide" Target="slides/slide54.xml"/><Relationship Id="rId154" Type="http://schemas.openxmlformats.org/officeDocument/2006/relationships/font" Target="fonts/Nunito-bold.fntdata"/><Relationship Id="rId58" Type="http://schemas.openxmlformats.org/officeDocument/2006/relationships/slide" Target="slides/slide53.xml"/><Relationship Id="rId153" Type="http://schemas.openxmlformats.org/officeDocument/2006/relationships/font" Target="fonts/Nunito-regular.fntdata"/><Relationship Id="rId152" Type="http://schemas.openxmlformats.org/officeDocument/2006/relationships/font" Target="fonts/Roboto-boldItalic.fntdata"/><Relationship Id="rId151" Type="http://schemas.openxmlformats.org/officeDocument/2006/relationships/font" Target="fonts/Roboto-italic.fntdata"/><Relationship Id="rId158" Type="http://schemas.openxmlformats.org/officeDocument/2006/relationships/font" Target="fonts/HelveticaNeue-bold.fntdata"/><Relationship Id="rId157" Type="http://schemas.openxmlformats.org/officeDocument/2006/relationships/font" Target="fonts/HelveticaNeue-regular.fntdata"/><Relationship Id="rId156" Type="http://schemas.openxmlformats.org/officeDocument/2006/relationships/font" Target="fonts/Nunito-boldItalic.fntdata"/><Relationship Id="rId155"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ocker.com/reference/dockerfile/#shell-and-exec-form"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ocker.com/reference/dockerfile/#shell-and-exec-form"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ocker.com/reference/dockerfile/#shell-and-exec-form"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pulse/docker-mapeo-de-puertos-port-mapping-gabriel-alonso-ibarlucea/"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f3b18c1f0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1f3b18c1f0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d577e70cb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g2d577e70cb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153417d1a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3153417d1aa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c306e383b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6" name="Google Shape;736;g2c306e383b8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Demostrar el uso de </a:t>
            </a:r>
            <a:r>
              <a:rPr lang="es-ES" sz="1050">
                <a:solidFill>
                  <a:srgbClr val="FFFFFF"/>
                </a:solidFill>
                <a:highlight>
                  <a:srgbClr val="1C262D"/>
                </a:highlight>
                <a:latin typeface="Roboto Mono"/>
                <a:ea typeface="Roboto Mono"/>
                <a:cs typeface="Roboto Mono"/>
                <a:sym typeface="Roboto Mono"/>
              </a:rPr>
              <a:t>--network container https://docs.docker.com/engine/network/#container-networks</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docker run -d --name redis example/redis --bind 127.0.0.1</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docker run --rm -it --network container:redis example/redis-cli -h 127.0.0.1</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127.0.0.1:6379&gt; SET test “eela”</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127.0.0.1:6379&gt; GET test</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127.0.0.1:6379&gt; exit</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Crear una red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docker network create -o com.docker.network.container_iface_prefix=eela -o com.docker.network.bridge.name=eela-test eela</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docker run --network eela -itd alpine /bin/sh</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En linux ip address | grep "inet " -B2 puedes consumir los puertos director por medio de la red de docker sin exponerlo</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docker network create eela-test2</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rPr lang="es-ES" sz="1050">
                <a:solidFill>
                  <a:srgbClr val="FFFFFF"/>
                </a:solidFill>
                <a:highlight>
                  <a:srgbClr val="1C262D"/>
                </a:highlight>
                <a:latin typeface="Roboto Mono"/>
                <a:ea typeface="Roboto Mono"/>
                <a:cs typeface="Roboto Mono"/>
                <a:sym typeface="Roboto Mono"/>
              </a:rPr>
              <a:t>docker run --network eela-test2 -d nginx</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rPr lang="es-ES" sz="1050">
                <a:solidFill>
                  <a:srgbClr val="FFFFFF"/>
                </a:solidFill>
                <a:highlight>
                  <a:srgbClr val="1C262D"/>
                </a:highlight>
                <a:latin typeface="Roboto Mono"/>
                <a:ea typeface="Roboto Mono"/>
                <a:cs typeface="Roboto Mono"/>
                <a:sym typeface="Roboto Mono"/>
              </a:rPr>
              <a:t>curl 172.20.0.2</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a:p>
            <a:pPr indent="0" lvl="0" marL="0" rtl="0" algn="l">
              <a:lnSpc>
                <a:spcPct val="100000"/>
              </a:lnSpc>
              <a:spcBef>
                <a:spcPts val="0"/>
              </a:spcBef>
              <a:spcAft>
                <a:spcPts val="0"/>
              </a:spcAft>
              <a:buSzPts val="1100"/>
              <a:buNone/>
            </a:pPr>
            <a:r>
              <a:t/>
            </a:r>
            <a:endParaRPr sz="1050">
              <a:solidFill>
                <a:srgbClr val="FFFFFF"/>
              </a:solidFill>
              <a:highlight>
                <a:srgbClr val="1C262D"/>
              </a:highlight>
              <a:latin typeface="Roboto Mono"/>
              <a:ea typeface="Roboto Mono"/>
              <a:cs typeface="Roboto Mono"/>
              <a:sym typeface="Roboto Mono"/>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d577e70cb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d577e70cb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153417d1a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3153417d1a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53417d1a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3153417d1a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c306e383b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2c306e383b8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153417d1a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7" name="Google Shape;767;g3153417d1aa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306e383b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g2c306e383b8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153417d1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g3153417d1aa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4ccab47e3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d4ccab47e3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c306e383b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c306e383b8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c306e383b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2c306e383b8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c8f7f13d4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g2c8f7f13d4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c306e383b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2c306e383b8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f3d08e8b0a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1f3d08e8b0a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c8f7f13d4e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2c8f7f13d4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c8f7f13d4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2c8f7f13d4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c8f7f13d4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2c8f7f13d4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f3f4c9a34e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1f3f4c9a34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2496c43d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2496c43d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f0bc1e3c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f0bc1e3c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06399" lvl="0" marL="457200" rtl="0" algn="just">
              <a:spcBef>
                <a:spcPts val="0"/>
              </a:spcBef>
              <a:spcAft>
                <a:spcPts val="0"/>
              </a:spcAft>
              <a:buClr>
                <a:schemeClr val="dk1"/>
              </a:buClr>
              <a:buSzPts val="2800"/>
              <a:buFont typeface="Comic Sans MS"/>
              <a:buChar char="●"/>
            </a:pPr>
            <a:r>
              <a:rPr lang="es-ES" sz="1800">
                <a:solidFill>
                  <a:schemeClr val="dk1"/>
                </a:solidFill>
                <a:latin typeface="Comic Sans MS"/>
                <a:ea typeface="Comic Sans MS"/>
                <a:cs typeface="Comic Sans MS"/>
                <a:sym typeface="Comic Sans MS"/>
              </a:rPr>
              <a:t>Entorno de desarrollo consistente: Docker permite crear entornos de desarrollo consistentes entre los equipos de desarrollo y operaciones, eliminando problemas de "funciona en mi máquina". Esto acelera el ciclo de desarrollo al garantizar que todos estén trabajando en el mismo entorno.</a:t>
            </a:r>
            <a:endParaRPr sz="1800">
              <a:solidFill>
                <a:schemeClr val="dk1"/>
              </a:solidFill>
              <a:latin typeface="Comic Sans MS"/>
              <a:ea typeface="Comic Sans MS"/>
              <a:cs typeface="Comic Sans MS"/>
              <a:sym typeface="Comic Sans MS"/>
            </a:endParaRPr>
          </a:p>
          <a:p>
            <a:pPr indent="0" lvl="0" marL="457200" rtl="0" algn="just">
              <a:spcBef>
                <a:spcPts val="0"/>
              </a:spcBef>
              <a:spcAft>
                <a:spcPts val="0"/>
              </a:spcAft>
              <a:buClr>
                <a:srgbClr val="595959"/>
              </a:buClr>
              <a:buSzPts val="5895"/>
              <a:buFont typeface="Arial"/>
              <a:buNone/>
            </a:pPr>
            <a:r>
              <a:t/>
            </a:r>
            <a:endParaRPr sz="1800">
              <a:solidFill>
                <a:schemeClr val="dk1"/>
              </a:solidFill>
              <a:latin typeface="Comic Sans MS"/>
              <a:ea typeface="Comic Sans MS"/>
              <a:cs typeface="Comic Sans MS"/>
              <a:sym typeface="Comic Sans MS"/>
            </a:endParaRPr>
          </a:p>
          <a:p>
            <a:pPr indent="-406399" lvl="0" marL="457200" rtl="0" algn="just">
              <a:spcBef>
                <a:spcPts val="0"/>
              </a:spcBef>
              <a:spcAft>
                <a:spcPts val="0"/>
              </a:spcAft>
              <a:buClr>
                <a:schemeClr val="dk1"/>
              </a:buClr>
              <a:buSzPts val="2800"/>
              <a:buFont typeface="Comic Sans MS"/>
              <a:buChar char="●"/>
            </a:pPr>
            <a:r>
              <a:rPr lang="es-ES" sz="1800">
                <a:solidFill>
                  <a:schemeClr val="dk1"/>
                </a:solidFill>
                <a:latin typeface="Comic Sans MS"/>
                <a:ea typeface="Comic Sans MS"/>
                <a:cs typeface="Comic Sans MS"/>
                <a:sym typeface="Comic Sans MS"/>
              </a:rPr>
              <a:t>Despliegue rápido y escalabilidad: Los contenedores Docker se pueden implementar rápidamente y escalar según sea necesario, lo que acelera los tiempos de despliegue y permite manejar picos de carga sin problemas.</a:t>
            </a:r>
            <a:endParaRPr sz="1800">
              <a:solidFill>
                <a:schemeClr val="dk1"/>
              </a:solidFill>
              <a:latin typeface="Comic Sans MS"/>
              <a:ea typeface="Comic Sans MS"/>
              <a:cs typeface="Comic Sans MS"/>
              <a:sym typeface="Comic Sans MS"/>
            </a:endParaRPr>
          </a:p>
          <a:p>
            <a:pPr indent="0" lvl="0" marL="457200" rtl="0" algn="just">
              <a:spcBef>
                <a:spcPts val="0"/>
              </a:spcBef>
              <a:spcAft>
                <a:spcPts val="0"/>
              </a:spcAft>
              <a:buClr>
                <a:srgbClr val="595959"/>
              </a:buClr>
              <a:buSzPts val="5895"/>
              <a:buFont typeface="Arial"/>
              <a:buNone/>
            </a:pPr>
            <a:r>
              <a:t/>
            </a:r>
            <a:endParaRPr sz="1800">
              <a:solidFill>
                <a:schemeClr val="dk1"/>
              </a:solidFill>
              <a:latin typeface="Comic Sans MS"/>
              <a:ea typeface="Comic Sans MS"/>
              <a:cs typeface="Comic Sans MS"/>
              <a:sym typeface="Comic Sans MS"/>
            </a:endParaRPr>
          </a:p>
          <a:p>
            <a:pPr indent="-406399" lvl="0" marL="457200" rtl="0" algn="just">
              <a:spcBef>
                <a:spcPts val="0"/>
              </a:spcBef>
              <a:spcAft>
                <a:spcPts val="0"/>
              </a:spcAft>
              <a:buClr>
                <a:schemeClr val="dk1"/>
              </a:buClr>
              <a:buSzPts val="2800"/>
              <a:buFont typeface="Comic Sans MS"/>
              <a:buChar char="●"/>
            </a:pPr>
            <a:r>
              <a:rPr lang="es-ES" sz="1800">
                <a:solidFill>
                  <a:schemeClr val="dk1"/>
                </a:solidFill>
                <a:latin typeface="Comic Sans MS"/>
                <a:ea typeface="Comic Sans MS"/>
                <a:cs typeface="Comic Sans MS"/>
                <a:sym typeface="Comic Sans MS"/>
              </a:rPr>
              <a:t>Automatización de la construcción y despliegue: Docker facilita la automatización de los procesos de construcción, pruebas y despliegue de aplicaciones a través de herramientas como Docker Compose. Esto reduce el tiempo necesario para implementar cambios en producción.</a:t>
            </a:r>
            <a:endParaRPr sz="1800">
              <a:solidFill>
                <a:schemeClr val="dk1"/>
              </a:solidFill>
              <a:latin typeface="Comic Sans MS"/>
              <a:ea typeface="Comic Sans MS"/>
              <a:cs typeface="Comic Sans MS"/>
              <a:sym typeface="Comic Sans MS"/>
            </a:endParaRPr>
          </a:p>
          <a:p>
            <a:pPr indent="0" lvl="0" marL="457200" rtl="0" algn="just">
              <a:spcBef>
                <a:spcPts val="0"/>
              </a:spcBef>
              <a:spcAft>
                <a:spcPts val="0"/>
              </a:spcAft>
              <a:buClr>
                <a:srgbClr val="595959"/>
              </a:buClr>
              <a:buSzPts val="5895"/>
              <a:buFont typeface="Arial"/>
              <a:buNone/>
            </a:pPr>
            <a:r>
              <a:t/>
            </a:r>
            <a:endParaRPr sz="1800">
              <a:solidFill>
                <a:schemeClr val="dk1"/>
              </a:solidFill>
              <a:latin typeface="Comic Sans MS"/>
              <a:ea typeface="Comic Sans MS"/>
              <a:cs typeface="Comic Sans MS"/>
              <a:sym typeface="Comic Sans MS"/>
            </a:endParaRPr>
          </a:p>
          <a:p>
            <a:pPr indent="-406399" lvl="0" marL="457200" rtl="0" algn="just">
              <a:spcBef>
                <a:spcPts val="0"/>
              </a:spcBef>
              <a:spcAft>
                <a:spcPts val="0"/>
              </a:spcAft>
              <a:buClr>
                <a:schemeClr val="dk1"/>
              </a:buClr>
              <a:buSzPts val="2800"/>
              <a:buFont typeface="Comic Sans MS"/>
              <a:buChar char="●"/>
            </a:pPr>
            <a:r>
              <a:rPr lang="es-ES" sz="1800">
                <a:solidFill>
                  <a:schemeClr val="dk1"/>
                </a:solidFill>
                <a:latin typeface="Comic Sans MS"/>
                <a:ea typeface="Comic Sans MS"/>
                <a:cs typeface="Comic Sans MS"/>
                <a:sym typeface="Comic Sans MS"/>
              </a:rPr>
              <a:t>Gestión eficiente de dependencias: Docker permite empaquetar todas las dependencias de una aplicación en un único contenedor, lo que simplifica la gestión de dependencias y acelera el proceso de despliegue al evitar conflictos y problemas de compatibilidad.</a:t>
            </a:r>
            <a:endParaRPr sz="1800">
              <a:solidFill>
                <a:schemeClr val="dk1"/>
              </a:solidFill>
              <a:latin typeface="Comic Sans MS"/>
              <a:ea typeface="Comic Sans MS"/>
              <a:cs typeface="Comic Sans MS"/>
              <a:sym typeface="Comic Sans MS"/>
            </a:endParaRPr>
          </a:p>
          <a:p>
            <a:pPr indent="0" lvl="0" marL="457200" rtl="0" algn="just">
              <a:spcBef>
                <a:spcPts val="0"/>
              </a:spcBef>
              <a:spcAft>
                <a:spcPts val="0"/>
              </a:spcAft>
              <a:buClr>
                <a:srgbClr val="595959"/>
              </a:buClr>
              <a:buSzPts val="5895"/>
              <a:buFont typeface="Arial"/>
              <a:buNone/>
            </a:pPr>
            <a:r>
              <a:t/>
            </a:r>
            <a:endParaRPr sz="1800">
              <a:solidFill>
                <a:schemeClr val="dk1"/>
              </a:solidFill>
              <a:latin typeface="Comic Sans MS"/>
              <a:ea typeface="Comic Sans MS"/>
              <a:cs typeface="Comic Sans MS"/>
              <a:sym typeface="Comic Sans MS"/>
            </a:endParaRPr>
          </a:p>
          <a:p>
            <a:pPr indent="-406399" lvl="0" marL="457200" rtl="0" algn="just">
              <a:spcBef>
                <a:spcPts val="0"/>
              </a:spcBef>
              <a:spcAft>
                <a:spcPts val="0"/>
              </a:spcAft>
              <a:buClr>
                <a:schemeClr val="dk1"/>
              </a:buClr>
              <a:buSzPts val="2800"/>
              <a:buFont typeface="Comic Sans MS"/>
              <a:buChar char="●"/>
            </a:pPr>
            <a:r>
              <a:rPr lang="es-ES" sz="1800">
                <a:solidFill>
                  <a:schemeClr val="dk1"/>
                </a:solidFill>
                <a:latin typeface="Comic Sans MS"/>
                <a:ea typeface="Comic Sans MS"/>
                <a:cs typeface="Comic Sans MS"/>
                <a:sym typeface="Comic Sans MS"/>
              </a:rPr>
              <a:t>Mayor seguridad: Docker ofrece funcionalidades de aislamiento de recursos que mejoran la seguridad de las aplicaciones, lo que permite implementar actualizaciones y parches de seguridad de manera más rápida y sin interrupciones en el servicio.</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f55706d994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g1f55706d99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f55706d99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1f55706d99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f55706d994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1f55706d994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f55706d9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1f55706d9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f55706d994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1f55706d99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f55706d99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1f55706d99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2029f68e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2029f68e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f55706d994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1f55706d994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https://github.com/dockersamples/example-voting-app</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2029f68e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7" name="Google Shape;897;g22029f68e1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2029f68e1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22029f68e1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3b18c1f07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1f3b18c1f07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f55706d994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7" name="Google Shape;907;g1f55706d99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f55706d994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1f55706d994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f3d08e8b0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9" name="Google Shape;919;g1f3d08e8b0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f3f4c9a34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1f3f4c9a34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f0b2f1edb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1f0b2f1edb5_0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f0b2f1edb5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1f0b2f1edb5_0_10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4f012db6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c4f012db6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3d08e8b0a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f3d08e8b0a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4ccab47e3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d4ccab47e3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f3d08e8b0a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f3d08e8b0a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f3d08e8b0a_0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f3d08e8b0a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f3b18c1f0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1f3b18c1f07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f3d08e8b0a_0_2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f3d08e8b0a_0_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3d08e8b0a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f3d08e8b0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f3d08e8b0a_0_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1f3d08e8b0a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f3d08e8b0a_0_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1f3d08e8b0a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63636"/>
              </a:lnSpc>
              <a:spcBef>
                <a:spcPts val="0"/>
              </a:spcBef>
              <a:spcAft>
                <a:spcPts val="0"/>
              </a:spcAft>
              <a:buSzPts val="1100"/>
              <a:buNone/>
            </a:pPr>
            <a:r>
              <a:rPr lang="es-ES" sz="1200">
                <a:solidFill>
                  <a:schemeClr val="dk1"/>
                </a:solidFill>
              </a:rPr>
              <a:t>Internamente, y a modo de ejemplificar, el Container Engine tiene esta arquitectura:</a:t>
            </a:r>
            <a:endParaRPr>
              <a:solidFill>
                <a:schemeClr val="dk1"/>
              </a:solidFill>
            </a:endParaRPr>
          </a:p>
          <a:p>
            <a:pPr indent="-298450" lvl="0" marL="457200" rtl="0" algn="l">
              <a:lnSpc>
                <a:spcPct val="163636"/>
              </a:lnSpc>
              <a:spcBef>
                <a:spcPts val="0"/>
              </a:spcBef>
              <a:spcAft>
                <a:spcPts val="0"/>
              </a:spcAft>
              <a:buClr>
                <a:schemeClr val="dk1"/>
              </a:buClr>
              <a:buSzPts val="1100"/>
              <a:buChar char="●"/>
            </a:pPr>
            <a:r>
              <a:rPr lang="es-ES">
                <a:solidFill>
                  <a:schemeClr val="dk1"/>
                </a:solidFill>
              </a:rPr>
              <a:t>El usuario ejecuta la orden de operación, por ejemplo, </a:t>
            </a:r>
            <a:r>
              <a:rPr lang="es-ES">
                <a:solidFill>
                  <a:srgbClr val="188038"/>
                </a:solidFill>
                <a:latin typeface="Courier New"/>
                <a:ea typeface="Courier New"/>
                <a:cs typeface="Courier New"/>
                <a:sym typeface="Courier New"/>
              </a:rPr>
              <a:t>crear un contenedor</a:t>
            </a:r>
            <a:r>
              <a:rPr lang="es-ES">
                <a:solidFill>
                  <a:schemeClr val="dk1"/>
                </a:solidFill>
              </a:rPr>
              <a:t>.</a:t>
            </a:r>
            <a:endParaRPr>
              <a:solidFill>
                <a:schemeClr val="dk1"/>
              </a:solidFill>
            </a:endParaRPr>
          </a:p>
          <a:p>
            <a:pPr indent="-298450" lvl="0" marL="457200" rtl="0" algn="l">
              <a:lnSpc>
                <a:spcPct val="163636"/>
              </a:lnSpc>
              <a:spcBef>
                <a:spcPts val="0"/>
              </a:spcBef>
              <a:spcAft>
                <a:spcPts val="0"/>
              </a:spcAft>
              <a:buClr>
                <a:schemeClr val="dk1"/>
              </a:buClr>
              <a:buSzPts val="1100"/>
              <a:buChar char="●"/>
            </a:pPr>
            <a:r>
              <a:rPr lang="es-ES">
                <a:solidFill>
                  <a:schemeClr val="dk1"/>
                </a:solidFill>
              </a:rPr>
              <a:t>El </a:t>
            </a:r>
            <a:r>
              <a:rPr lang="es-ES">
                <a:solidFill>
                  <a:srgbClr val="188038"/>
                </a:solidFill>
                <a:latin typeface="Courier New"/>
                <a:ea typeface="Courier New"/>
                <a:cs typeface="Courier New"/>
                <a:sym typeface="Courier New"/>
              </a:rPr>
              <a:t>container engine</a:t>
            </a:r>
            <a:r>
              <a:rPr lang="es-ES">
                <a:solidFill>
                  <a:schemeClr val="dk1"/>
                </a:solidFill>
              </a:rPr>
              <a:t> recibe la petición.</a:t>
            </a:r>
            <a:endParaRPr>
              <a:solidFill>
                <a:schemeClr val="dk1"/>
              </a:solidFill>
            </a:endParaRPr>
          </a:p>
          <a:p>
            <a:pPr indent="-298450" lvl="0" marL="457200" rtl="0" algn="l">
              <a:lnSpc>
                <a:spcPct val="163636"/>
              </a:lnSpc>
              <a:spcBef>
                <a:spcPts val="0"/>
              </a:spcBef>
              <a:spcAft>
                <a:spcPts val="0"/>
              </a:spcAft>
              <a:buClr>
                <a:schemeClr val="dk1"/>
              </a:buClr>
              <a:buSzPts val="1100"/>
              <a:buChar char="●"/>
            </a:pPr>
            <a:r>
              <a:rPr lang="es-ES">
                <a:solidFill>
                  <a:schemeClr val="dk1"/>
                </a:solidFill>
              </a:rPr>
              <a:t>El </a:t>
            </a:r>
            <a:r>
              <a:rPr lang="es-ES">
                <a:solidFill>
                  <a:srgbClr val="188038"/>
                </a:solidFill>
                <a:latin typeface="Courier New"/>
                <a:ea typeface="Courier New"/>
                <a:cs typeface="Courier New"/>
                <a:sym typeface="Courier New"/>
              </a:rPr>
              <a:t>container engine</a:t>
            </a:r>
            <a:r>
              <a:rPr lang="es-ES">
                <a:solidFill>
                  <a:schemeClr val="dk1"/>
                </a:solidFill>
              </a:rPr>
              <a:t>, mediante librerías y binarios se fija si la imagen existe localmente.</a:t>
            </a:r>
            <a:endParaRPr>
              <a:solidFill>
                <a:schemeClr val="dk1"/>
              </a:solidFill>
            </a:endParaRPr>
          </a:p>
          <a:p>
            <a:pPr indent="-298450" lvl="0" marL="457200" rtl="0" algn="l">
              <a:lnSpc>
                <a:spcPct val="163636"/>
              </a:lnSpc>
              <a:spcBef>
                <a:spcPts val="0"/>
              </a:spcBef>
              <a:spcAft>
                <a:spcPts val="0"/>
              </a:spcAft>
              <a:buClr>
                <a:schemeClr val="dk1"/>
              </a:buClr>
              <a:buSzPts val="1100"/>
              <a:buChar char="●"/>
            </a:pPr>
            <a:r>
              <a:rPr lang="es-ES">
                <a:solidFill>
                  <a:schemeClr val="dk1"/>
                </a:solidFill>
              </a:rPr>
              <a:t>Si no existe, va al </a:t>
            </a:r>
            <a:r>
              <a:rPr lang="es-ES">
                <a:solidFill>
                  <a:srgbClr val="188038"/>
                </a:solidFill>
                <a:latin typeface="Courier New"/>
                <a:ea typeface="Courier New"/>
                <a:cs typeface="Courier New"/>
                <a:sym typeface="Courier New"/>
              </a:rPr>
              <a:t>catálogo de imágenes</a:t>
            </a:r>
            <a:r>
              <a:rPr lang="es-ES">
                <a:solidFill>
                  <a:schemeClr val="dk1"/>
                </a:solidFill>
              </a:rPr>
              <a:t> y hace un pull de la misma.</a:t>
            </a:r>
            <a:endParaRPr>
              <a:solidFill>
                <a:schemeClr val="dk1"/>
              </a:solidFill>
            </a:endParaRPr>
          </a:p>
          <a:p>
            <a:pPr indent="-298450" lvl="0" marL="457200" rtl="0" algn="l">
              <a:lnSpc>
                <a:spcPct val="163636"/>
              </a:lnSpc>
              <a:spcBef>
                <a:spcPts val="0"/>
              </a:spcBef>
              <a:spcAft>
                <a:spcPts val="0"/>
              </a:spcAft>
              <a:buClr>
                <a:schemeClr val="dk1"/>
              </a:buClr>
              <a:buSzPts val="1100"/>
              <a:buChar char="●"/>
            </a:pPr>
            <a:r>
              <a:rPr lang="es-ES">
                <a:solidFill>
                  <a:schemeClr val="dk1"/>
                </a:solidFill>
              </a:rPr>
              <a:t>Luego va contra al KERNEL para instanciar el proceso</a:t>
            </a:r>
            <a:endParaRPr>
              <a:solidFill>
                <a:schemeClr val="dk1"/>
              </a:solidFill>
            </a:endParaRPr>
          </a:p>
          <a:p>
            <a:pPr indent="-298450" lvl="0" marL="457200" rtl="0" algn="l">
              <a:lnSpc>
                <a:spcPct val="163636"/>
              </a:lnSpc>
              <a:spcBef>
                <a:spcPts val="0"/>
              </a:spcBef>
              <a:spcAft>
                <a:spcPts val="0"/>
              </a:spcAft>
              <a:buClr>
                <a:schemeClr val="dk1"/>
              </a:buClr>
              <a:buSzPts val="1100"/>
              <a:buChar char="●"/>
            </a:pPr>
            <a:r>
              <a:rPr lang="es-ES">
                <a:solidFill>
                  <a:schemeClr val="dk1"/>
                </a:solidFill>
              </a:rPr>
              <a:t>El proceso dentro del contenedor se inicia.</a:t>
            </a:r>
            <a:endParaRPr>
              <a:solidFill>
                <a:schemeClr val="dk1"/>
              </a:solidFill>
            </a:endParaRPr>
          </a:p>
          <a:p>
            <a:pPr indent="0" lvl="0" marL="0" rtl="0" algn="l">
              <a:lnSpc>
                <a:spcPct val="163636"/>
              </a:lnSpc>
              <a:spcBef>
                <a:spcPts val="1200"/>
              </a:spcBef>
              <a:spcAft>
                <a:spcPts val="0"/>
              </a:spcAft>
              <a:buClr>
                <a:schemeClr val="dk1"/>
              </a:buClr>
              <a:buSzPts val="1100"/>
              <a:buFont typeface="Arial"/>
              <a:buNone/>
            </a:pPr>
            <a:r>
              <a:rPr lang="es-ES">
                <a:solidFill>
                  <a:schemeClr val="dk1"/>
                </a:solidFill>
              </a:rPr>
              <a:t>Por supuesto que el flujo, a bajo nivel, es un poco más complejo, sobre todo si hacemos “doble click” en los componentes que hacen al motor de contenedores y además de que depende del motor que usemos, ya que no es lo mismo usar Docker que Podman, pero sin duda que sirve para ilustrar como es el proceso desde que el usuario ingresa la orden y se crea el contenedor.</a:t>
            </a:r>
            <a:endParaRPr>
              <a:solidFill>
                <a:schemeClr val="dk1"/>
              </a:solidFill>
            </a:endParaRPr>
          </a:p>
          <a:p>
            <a:pPr indent="0" lvl="0" marL="0" rtl="0" algn="l">
              <a:lnSpc>
                <a:spcPct val="163636"/>
              </a:lnSpc>
              <a:spcBef>
                <a:spcPts val="1200"/>
              </a:spcBef>
              <a:spcAft>
                <a:spcPts val="0"/>
              </a:spcAft>
              <a:buClr>
                <a:schemeClr val="dk1"/>
              </a:buClr>
              <a:buSzPts val="1100"/>
              <a:buFont typeface="Arial"/>
              <a:buNone/>
            </a:pPr>
            <a:r>
              <a:rPr lang="es-ES">
                <a:solidFill>
                  <a:schemeClr val="dk1"/>
                </a:solidFill>
              </a:rPr>
              <a:t>Ahora que ya hemos definido que es un Container Engine, podemos hacernos la siguiente pregunta. ¿Es suficiente con un Motor de Contenedores? La respuesta correcta es: Tal vez, si tenemos pocos contenedores. Depende del grado de madurez en la tecnología, 10 contenedores pueden ser pocos o muchísimos.</a:t>
            </a:r>
            <a:endParaRPr>
              <a:solidFill>
                <a:schemeClr val="dk1"/>
              </a:solidFill>
            </a:endParaRPr>
          </a:p>
          <a:p>
            <a:pPr indent="-228600" lvl="0" marL="457200" rtl="0" algn="l">
              <a:lnSpc>
                <a:spcPct val="100000"/>
              </a:lnSpc>
              <a:spcBef>
                <a:spcPts val="120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4f012db6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c4f012db66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306e383b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c306e383b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577e70c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577e70c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56a3e97c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56a3e97c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55822ef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d55822ef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56a3e97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56a3e97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56a3e97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d56a3e97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56a3e97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56a3e97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56a3e97c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56a3e97c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Creamos el archivo daemon.json y migramos las </a:t>
            </a:r>
            <a:r>
              <a:rPr lang="es-ES"/>
              <a:t>configuraciones</a:t>
            </a:r>
            <a:r>
              <a:rPr lang="es-ES"/>
              <a:t> desde el servicio al daemon.</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Realizamos pruebas positivas y negativas, es decir realizamos errores para luego corregirlos para evidenciar el conflicto de config entre los 2 lugares.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56a3e97c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56a3e97c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d56a3e97c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d56a3e97c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d56a3e97c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d56a3e97c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56a3e97c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56a3e97c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d56a3e97c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d56a3e97c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56a3e97c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56a3e97c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f3b18c1f0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1f3b18c1f0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56a3e97c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56a3e97c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56a3e97c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56a3e97c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Paso 1 </a:t>
            </a:r>
            <a:endParaRPr/>
          </a:p>
          <a:p>
            <a:pPr indent="0" lvl="0" marL="0" rtl="0" algn="l">
              <a:spcBef>
                <a:spcPts val="0"/>
              </a:spcBef>
              <a:spcAft>
                <a:spcPts val="0"/>
              </a:spcAft>
              <a:buNone/>
            </a:pPr>
            <a:r>
              <a:rPr lang="es-ES"/>
              <a:t>--Crear certificado del CA</a:t>
            </a:r>
            <a:endParaRPr/>
          </a:p>
          <a:p>
            <a:pPr indent="0" lvl="0" marL="0" rtl="0" algn="l">
              <a:spcBef>
                <a:spcPts val="0"/>
              </a:spcBef>
              <a:spcAft>
                <a:spcPts val="0"/>
              </a:spcAft>
              <a:buClr>
                <a:schemeClr val="dk1"/>
              </a:buClr>
              <a:buSzPts val="1100"/>
              <a:buFont typeface="Arial"/>
              <a:buNone/>
            </a:pPr>
            <a:r>
              <a:rPr lang="es-ES"/>
              <a:t>openssl genrsa -aes256 -out ca-key.pem 4096</a:t>
            </a:r>
            <a:endParaRPr/>
          </a:p>
          <a:p>
            <a:pPr indent="0" lvl="0" marL="0" rtl="0" algn="l">
              <a:spcBef>
                <a:spcPts val="0"/>
              </a:spcBef>
              <a:spcAft>
                <a:spcPts val="0"/>
              </a:spcAft>
              <a:buClr>
                <a:schemeClr val="dk1"/>
              </a:buClr>
              <a:buSzPts val="1100"/>
              <a:buFont typeface="Arial"/>
              <a:buNone/>
            </a:pPr>
            <a:r>
              <a:rPr lang="es-ES"/>
              <a:t>openssl req -new -x509 -days 365 -key ca-key.pem -sha256 -out ca.pem</a:t>
            </a:r>
            <a:endParaRPr/>
          </a:p>
          <a:p>
            <a:pPr indent="0" lvl="0" marL="0" rtl="0" algn="l">
              <a:spcBef>
                <a:spcPts val="0"/>
              </a:spcBef>
              <a:spcAft>
                <a:spcPts val="0"/>
              </a:spcAft>
              <a:buNone/>
            </a:pPr>
            <a:r>
              <a:rPr lang="es-ES"/>
              <a:t>– ponemos una contraseña al certificado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Paso 2</a:t>
            </a:r>
            <a:endParaRPr/>
          </a:p>
          <a:p>
            <a:pPr indent="0" lvl="0" marL="0" rtl="0" algn="l">
              <a:spcBef>
                <a:spcPts val="0"/>
              </a:spcBef>
              <a:spcAft>
                <a:spcPts val="0"/>
              </a:spcAft>
              <a:buNone/>
            </a:pPr>
            <a:r>
              <a:rPr lang="es-ES"/>
              <a:t>--Crear certificado para el docker daemon </a:t>
            </a:r>
            <a:endParaRPr/>
          </a:p>
          <a:p>
            <a:pPr indent="0" lvl="0" marL="0" rtl="0" algn="l">
              <a:spcBef>
                <a:spcPts val="0"/>
              </a:spcBef>
              <a:spcAft>
                <a:spcPts val="0"/>
              </a:spcAft>
              <a:buNone/>
            </a:pPr>
            <a:r>
              <a:rPr lang="es-ES"/>
              <a:t>– creamos una variable con el nombre del host docker server</a:t>
            </a:r>
            <a:endParaRPr/>
          </a:p>
          <a:p>
            <a:pPr indent="0" lvl="0" marL="0" rtl="0" algn="l">
              <a:spcBef>
                <a:spcPts val="0"/>
              </a:spcBef>
              <a:spcAft>
                <a:spcPts val="0"/>
              </a:spcAft>
              <a:buNone/>
            </a:pPr>
            <a:r>
              <a:rPr lang="es-ES"/>
              <a:t>export HOST=&lt;dockerserver</a:t>
            </a:r>
            <a:r>
              <a:rPr lang="es-ES">
                <a:solidFill>
                  <a:schemeClr val="dk1"/>
                </a:solidFill>
              </a:rPr>
              <a:t>&gt;</a:t>
            </a:r>
            <a:r>
              <a:rPr lang="es-ES"/>
              <a:t> #usamos un nombre para el servidor docker que sea resuelto por el dns </a:t>
            </a:r>
            <a:endParaRPr/>
          </a:p>
          <a:p>
            <a:pPr indent="0" lvl="0" marL="0" rtl="0" algn="l">
              <a:spcBef>
                <a:spcPts val="0"/>
              </a:spcBef>
              <a:spcAft>
                <a:spcPts val="0"/>
              </a:spcAft>
              <a:buNone/>
            </a:pPr>
            <a:r>
              <a:rPr lang="es-ES"/>
              <a:t>– verificamos la variable</a:t>
            </a:r>
            <a:endParaRPr/>
          </a:p>
          <a:p>
            <a:pPr indent="0" lvl="0" marL="0" rtl="0" algn="l">
              <a:spcBef>
                <a:spcPts val="0"/>
              </a:spcBef>
              <a:spcAft>
                <a:spcPts val="0"/>
              </a:spcAft>
              <a:buNone/>
            </a:pPr>
            <a:r>
              <a:rPr lang="es-ES"/>
              <a:t>echo $HOST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ES"/>
              <a:t>openssl genrsa -out server-key.pem 4096</a:t>
            </a:r>
            <a:endParaRPr/>
          </a:p>
          <a:p>
            <a:pPr indent="0" lvl="0" marL="0" rtl="0" algn="l">
              <a:spcBef>
                <a:spcPts val="0"/>
              </a:spcBef>
              <a:spcAft>
                <a:spcPts val="0"/>
              </a:spcAft>
              <a:buClr>
                <a:schemeClr val="dk1"/>
              </a:buClr>
              <a:buSzPts val="1100"/>
              <a:buFont typeface="Arial"/>
              <a:buNone/>
            </a:pPr>
            <a:r>
              <a:rPr lang="es-ES"/>
              <a:t>openssl req -subj "/CN=$HOST" -sha256 -new -key server-key.pem -out server.csr</a:t>
            </a:r>
            <a:endParaRPr/>
          </a:p>
          <a:p>
            <a:pPr indent="0" lvl="0" marL="0" rtl="0" algn="l">
              <a:spcBef>
                <a:spcPts val="0"/>
              </a:spcBef>
              <a:spcAft>
                <a:spcPts val="0"/>
              </a:spcAft>
              <a:buClr>
                <a:schemeClr val="dk1"/>
              </a:buClr>
              <a:buSzPts val="1100"/>
              <a:buFont typeface="Arial"/>
              <a:buNone/>
            </a:pPr>
            <a:r>
              <a:rPr lang="es-ES"/>
              <a:t>echo subjectAltName = DNS:$HOST,IP:&lt;AQUI LA IP DEL SERVIDOR DOCKER&gt;,IP:127.0.0.1 &gt;&gt; extfile.cnf</a:t>
            </a:r>
            <a:endParaRPr/>
          </a:p>
          <a:p>
            <a:pPr indent="0" lvl="0" marL="0" rtl="0" algn="l">
              <a:spcBef>
                <a:spcPts val="0"/>
              </a:spcBef>
              <a:spcAft>
                <a:spcPts val="0"/>
              </a:spcAft>
              <a:buClr>
                <a:schemeClr val="dk1"/>
              </a:buClr>
              <a:buSzPts val="1100"/>
              <a:buFont typeface="Arial"/>
              <a:buNone/>
            </a:pPr>
            <a:r>
              <a:rPr lang="es-ES"/>
              <a:t>echo extendedKeyUsage = serverAuth &gt;&gt; extfile.cnf</a:t>
            </a:r>
            <a:endParaRPr/>
          </a:p>
          <a:p>
            <a:pPr indent="0" lvl="0" marL="0" rtl="0" algn="l">
              <a:spcBef>
                <a:spcPts val="0"/>
              </a:spcBef>
              <a:spcAft>
                <a:spcPts val="0"/>
              </a:spcAft>
              <a:buClr>
                <a:schemeClr val="dk1"/>
              </a:buClr>
              <a:buSzPts val="1100"/>
              <a:buFont typeface="Arial"/>
              <a:buNone/>
            </a:pPr>
            <a:r>
              <a:rPr lang="es-ES"/>
              <a:t>openssl x509 -req -days 365 -sha256 -in server.csr -CA ca.pem -CAkey ca-key.pem  -CAcreateserial -out server-cert.pem -extfile extfile.cnf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PASO 3</a:t>
            </a:r>
            <a:endParaRPr/>
          </a:p>
          <a:p>
            <a:pPr indent="0" lvl="0" marL="0" rtl="0" algn="l">
              <a:spcBef>
                <a:spcPts val="0"/>
              </a:spcBef>
              <a:spcAft>
                <a:spcPts val="0"/>
              </a:spcAft>
              <a:buClr>
                <a:schemeClr val="dk1"/>
              </a:buClr>
              <a:buSzPts val="1100"/>
              <a:buFont typeface="Arial"/>
              <a:buNone/>
            </a:pPr>
            <a:r>
              <a:rPr lang="es-ES"/>
              <a:t>--Crear certificado para el docker cliente</a:t>
            </a:r>
            <a:endParaRPr/>
          </a:p>
          <a:p>
            <a:pPr indent="0" lvl="0" marL="0" rtl="0" algn="l">
              <a:spcBef>
                <a:spcPts val="0"/>
              </a:spcBef>
              <a:spcAft>
                <a:spcPts val="0"/>
              </a:spcAft>
              <a:buClr>
                <a:schemeClr val="dk1"/>
              </a:buClr>
              <a:buSzPts val="1100"/>
              <a:buFont typeface="Arial"/>
              <a:buNone/>
            </a:pPr>
            <a:r>
              <a:rPr lang="es-ES"/>
              <a:t>openssl genrsa -out key.pem 4096</a:t>
            </a:r>
            <a:endParaRPr/>
          </a:p>
          <a:p>
            <a:pPr indent="0" lvl="0" marL="0" rtl="0" algn="l">
              <a:spcBef>
                <a:spcPts val="0"/>
              </a:spcBef>
              <a:spcAft>
                <a:spcPts val="0"/>
              </a:spcAft>
              <a:buClr>
                <a:schemeClr val="dk1"/>
              </a:buClr>
              <a:buSzPts val="1100"/>
              <a:buFont typeface="Arial"/>
              <a:buNone/>
            </a:pPr>
            <a:r>
              <a:rPr lang="es-ES"/>
              <a:t>openssl req -subj '/CN=client' -new -key key.pem -out client.csr</a:t>
            </a:r>
            <a:endParaRPr/>
          </a:p>
          <a:p>
            <a:pPr indent="0" lvl="0" marL="0" rtl="0" algn="l">
              <a:spcBef>
                <a:spcPts val="0"/>
              </a:spcBef>
              <a:spcAft>
                <a:spcPts val="0"/>
              </a:spcAft>
              <a:buNone/>
            </a:pPr>
            <a:r>
              <a:rPr lang="es-ES"/>
              <a:t>echo extendedKeyUsage = clientAuth &gt; extfile-client.cnf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–borrar archivo temporales</a:t>
            </a:r>
            <a:endParaRPr/>
          </a:p>
          <a:p>
            <a:pPr indent="0" lvl="0" marL="0" rtl="0" algn="l">
              <a:spcBef>
                <a:spcPts val="0"/>
              </a:spcBef>
              <a:spcAft>
                <a:spcPts val="0"/>
              </a:spcAft>
              <a:buNone/>
            </a:pPr>
            <a:r>
              <a:rPr lang="es-ES"/>
              <a:t>rm -v client.csr server.csr extfile.cnf extfile-client.cnf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Aplicar los certificados en el servidor</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t>
            </a:r>
            <a:endParaRPr/>
          </a:p>
          <a:p>
            <a:pPr indent="0" lvl="0" marL="0" rtl="0" algn="l">
              <a:spcBef>
                <a:spcPts val="0"/>
              </a:spcBef>
              <a:spcAft>
                <a:spcPts val="0"/>
              </a:spcAft>
              <a:buNone/>
            </a:pPr>
            <a:r>
              <a:rPr lang="es-ES"/>
              <a:t>  "hosts": [</a:t>
            </a:r>
            <a:endParaRPr/>
          </a:p>
          <a:p>
            <a:pPr indent="0" lvl="0" marL="0" rtl="0" algn="l">
              <a:spcBef>
                <a:spcPts val="0"/>
              </a:spcBef>
              <a:spcAft>
                <a:spcPts val="0"/>
              </a:spcAft>
              <a:buNone/>
            </a:pPr>
            <a:r>
              <a:rPr lang="es-ES"/>
              <a:t>    "fd://",</a:t>
            </a:r>
            <a:endParaRPr/>
          </a:p>
          <a:p>
            <a:pPr indent="0" lvl="0" marL="0" rtl="0" algn="l">
              <a:spcBef>
                <a:spcPts val="0"/>
              </a:spcBef>
              <a:spcAft>
                <a:spcPts val="0"/>
              </a:spcAft>
              <a:buNone/>
            </a:pPr>
            <a:r>
              <a:rPr lang="es-ES"/>
              <a:t>    "tcp://0.0.0.0:2376"</a:t>
            </a:r>
            <a:endParaRPr/>
          </a:p>
          <a:p>
            <a:pPr indent="0" lvl="0" marL="0" rtl="0" algn="l">
              <a:spcBef>
                <a:spcPts val="0"/>
              </a:spcBef>
              <a:spcAft>
                <a:spcPts val="0"/>
              </a:spcAft>
              <a:buNone/>
            </a:pPr>
            <a:r>
              <a:rPr lang="es-ES"/>
              <a:t>  ],</a:t>
            </a:r>
            <a:endParaRPr/>
          </a:p>
          <a:p>
            <a:pPr indent="0" lvl="0" marL="0" rtl="0" algn="l">
              <a:spcBef>
                <a:spcPts val="0"/>
              </a:spcBef>
              <a:spcAft>
                <a:spcPts val="0"/>
              </a:spcAft>
              <a:buNone/>
            </a:pPr>
            <a:r>
              <a:rPr lang="es-ES"/>
              <a:t>  "containerd": "/run/containerd/containerd.sock",</a:t>
            </a:r>
            <a:endParaRPr/>
          </a:p>
          <a:p>
            <a:pPr indent="0" lvl="0" marL="0" rtl="0" algn="l">
              <a:spcBef>
                <a:spcPts val="0"/>
              </a:spcBef>
              <a:spcAft>
                <a:spcPts val="0"/>
              </a:spcAft>
              <a:buNone/>
            </a:pPr>
            <a:r>
              <a:rPr lang="es-ES"/>
              <a:t>  "tlscert": "/etc/docker/certs/server.crt",</a:t>
            </a:r>
            <a:endParaRPr/>
          </a:p>
          <a:p>
            <a:pPr indent="0" lvl="0" marL="0" rtl="0" algn="l">
              <a:spcBef>
                <a:spcPts val="0"/>
              </a:spcBef>
              <a:spcAft>
                <a:spcPts val="0"/>
              </a:spcAft>
              <a:buNone/>
            </a:pPr>
            <a:r>
              <a:rPr lang="es-ES"/>
              <a:t>  "tlskey": "/etc/docker/certs/server.key",</a:t>
            </a:r>
            <a:endParaRPr/>
          </a:p>
          <a:p>
            <a:pPr indent="0" lvl="0" marL="0" rtl="0" algn="l">
              <a:spcBef>
                <a:spcPts val="0"/>
              </a:spcBef>
              <a:spcAft>
                <a:spcPts val="0"/>
              </a:spcAft>
              <a:buNone/>
            </a:pPr>
            <a:r>
              <a:rPr lang="es-ES"/>
              <a:t>  "tlscacert": "/etc/docker/certs/ca.crt",</a:t>
            </a:r>
            <a:endParaRPr/>
          </a:p>
          <a:p>
            <a:pPr indent="0" lvl="0" marL="0" rtl="0" algn="l">
              <a:spcBef>
                <a:spcPts val="0"/>
              </a:spcBef>
              <a:spcAft>
                <a:spcPts val="0"/>
              </a:spcAft>
              <a:buNone/>
            </a:pPr>
            <a:r>
              <a:rPr lang="es-ES"/>
              <a:t>  "tlsverify": true,</a:t>
            </a:r>
            <a:endParaRPr/>
          </a:p>
          <a:p>
            <a:pPr indent="0" lvl="0" marL="0" rtl="0" algn="l">
              <a:spcBef>
                <a:spcPts val="0"/>
              </a:spcBef>
              <a:spcAft>
                <a:spcPts val="0"/>
              </a:spcAft>
              <a:buNone/>
            </a:pPr>
            <a:r>
              <a:rPr lang="es-ES"/>
              <a:t>  "tls": true</a:t>
            </a:r>
            <a:endParaRPr/>
          </a:p>
          <a:p>
            <a:pPr indent="0" lvl="0" marL="0" rtl="0" algn="l">
              <a:spcBef>
                <a:spcPts val="0"/>
              </a:spcBef>
              <a:spcAft>
                <a:spcPts val="0"/>
              </a:spcAft>
              <a:buNone/>
            </a:pPr>
            <a:r>
              <a:rPr lang="es-E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ES"/>
              <a:t>systemctl restart docker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Usar los certificados en el cliente</a:t>
            </a:r>
            <a:endParaRPr/>
          </a:p>
          <a:p>
            <a:pPr indent="0" lvl="0" marL="0" rtl="0" algn="l">
              <a:spcBef>
                <a:spcPts val="0"/>
              </a:spcBef>
              <a:spcAft>
                <a:spcPts val="0"/>
              </a:spcAft>
              <a:buNone/>
            </a:pPr>
            <a:r>
              <a:rPr lang="es-ES"/>
              <a:t>docker --tlsverify \</a:t>
            </a:r>
            <a:endParaRPr/>
          </a:p>
          <a:p>
            <a:pPr indent="0" lvl="0" marL="0" rtl="0" algn="l">
              <a:spcBef>
                <a:spcPts val="0"/>
              </a:spcBef>
              <a:spcAft>
                <a:spcPts val="0"/>
              </a:spcAft>
              <a:buNone/>
            </a:pPr>
            <a:r>
              <a:rPr lang="es-ES"/>
              <a:t>    --tlscacert=ca.pem \</a:t>
            </a:r>
            <a:endParaRPr/>
          </a:p>
          <a:p>
            <a:pPr indent="0" lvl="0" marL="0" rtl="0" algn="l">
              <a:spcBef>
                <a:spcPts val="0"/>
              </a:spcBef>
              <a:spcAft>
                <a:spcPts val="0"/>
              </a:spcAft>
              <a:buNone/>
            </a:pPr>
            <a:r>
              <a:rPr lang="es-ES"/>
              <a:t>    --tlscert=cert.pem \</a:t>
            </a:r>
            <a:endParaRPr/>
          </a:p>
          <a:p>
            <a:pPr indent="0" lvl="0" marL="0" rtl="0" algn="l">
              <a:spcBef>
                <a:spcPts val="0"/>
              </a:spcBef>
              <a:spcAft>
                <a:spcPts val="0"/>
              </a:spcAft>
              <a:buNone/>
            </a:pPr>
            <a:r>
              <a:rPr lang="es-ES"/>
              <a:t>    --tlskey=key.pem \</a:t>
            </a:r>
            <a:endParaRPr/>
          </a:p>
          <a:p>
            <a:pPr indent="0" lvl="0" marL="0" rtl="0" algn="l">
              <a:spcBef>
                <a:spcPts val="0"/>
              </a:spcBef>
              <a:spcAft>
                <a:spcPts val="0"/>
              </a:spcAft>
              <a:buNone/>
            </a:pPr>
            <a:r>
              <a:rPr lang="es-ES"/>
              <a:t>    -H=$HOST:2376 version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 Si no deseo tener que escrinir los certificados en caada comando</a:t>
            </a:r>
            <a:endParaRPr/>
          </a:p>
          <a:p>
            <a:pPr indent="0" lvl="0" marL="0" rtl="0" algn="l">
              <a:spcBef>
                <a:spcPts val="0"/>
              </a:spcBef>
              <a:spcAft>
                <a:spcPts val="0"/>
              </a:spcAft>
              <a:buNone/>
            </a:pPr>
            <a:r>
              <a:rPr lang="es-ES"/>
              <a:t>export DOCKER_HOST=tcp://$HOST:2376</a:t>
            </a:r>
            <a:endParaRPr/>
          </a:p>
          <a:p>
            <a:pPr indent="0" lvl="0" marL="0" rtl="0" algn="l">
              <a:spcBef>
                <a:spcPts val="0"/>
              </a:spcBef>
              <a:spcAft>
                <a:spcPts val="0"/>
              </a:spcAft>
              <a:buNone/>
            </a:pPr>
            <a:r>
              <a:rPr lang="es-ES"/>
              <a:t>export DOCKER_TLS_VERIFY=1</a:t>
            </a:r>
            <a:endParaRPr/>
          </a:p>
          <a:p>
            <a:pPr indent="0" lvl="0" marL="0" rtl="0" algn="l">
              <a:spcBef>
                <a:spcPts val="0"/>
              </a:spcBef>
              <a:spcAft>
                <a:spcPts val="0"/>
              </a:spcAft>
              <a:buNone/>
            </a:pPr>
            <a:r>
              <a:rPr lang="es-ES"/>
              <a:t>export DOCKER_CERT_PATH=/mnt/c/docker/certs/client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ES"/>
              <a:t>– esta variables la puedo poner en el .bashrc para que seteen en cada login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 Si quiero quitar las variables</a:t>
            </a:r>
            <a:endParaRPr/>
          </a:p>
          <a:p>
            <a:pPr indent="0" lvl="0" marL="0" rtl="0" algn="l">
              <a:spcBef>
                <a:spcPts val="0"/>
              </a:spcBef>
              <a:spcAft>
                <a:spcPts val="0"/>
              </a:spcAft>
              <a:buClr>
                <a:schemeClr val="dk1"/>
              </a:buClr>
              <a:buSzPts val="1100"/>
              <a:buFont typeface="Arial"/>
              <a:buNone/>
            </a:pPr>
            <a:r>
              <a:rPr lang="es-ES"/>
              <a:t>unset DOCKER_HOST</a:t>
            </a:r>
            <a:endParaRPr/>
          </a:p>
          <a:p>
            <a:pPr indent="0" lvl="0" marL="0" rtl="0" algn="l">
              <a:spcBef>
                <a:spcPts val="0"/>
              </a:spcBef>
              <a:spcAft>
                <a:spcPts val="0"/>
              </a:spcAft>
              <a:buClr>
                <a:schemeClr val="dk1"/>
              </a:buClr>
              <a:buSzPts val="1100"/>
              <a:buFont typeface="Arial"/>
              <a:buNone/>
            </a:pPr>
            <a:r>
              <a:rPr lang="es-ES"/>
              <a:t>unset DOCKER_TLS_VERIFY</a:t>
            </a:r>
            <a:endParaRPr/>
          </a:p>
          <a:p>
            <a:pPr indent="0" lvl="0" marL="0" rtl="0" algn="l">
              <a:spcBef>
                <a:spcPts val="0"/>
              </a:spcBef>
              <a:spcAft>
                <a:spcPts val="0"/>
              </a:spcAft>
              <a:buClr>
                <a:schemeClr val="dk1"/>
              </a:buClr>
              <a:buSzPts val="1100"/>
              <a:buFont typeface="Arial"/>
              <a:buNone/>
            </a:pPr>
            <a:r>
              <a:rPr lang="es-ES"/>
              <a:t>unset DOCKER_CERT_PATH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d331e7bd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d331e7bd0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3d08e8b0a_0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f3d08e8b0a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3d08e8b0a_0_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f3d08e8b0a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3d08e8b0a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f3d08e8b0a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f3d08e8b0a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f3d08e8b0a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f3d08e8b0a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f3d08e8b0a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d56a3e97c8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d56a3e97c8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d56a3e97c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d56a3e97c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3b18c1f07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1f3b18c1f07_0_1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d56a3e97c8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d56a3e97c8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d56a3e97c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d56a3e97c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46f7d456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246f7d456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ES">
                <a:solidFill>
                  <a:schemeClr val="dk1"/>
                </a:solidFill>
              </a:rPr>
              <a:t>Aquí está una descripción paso a paso del flujo de descarga de una imagen Docker:</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s-ES">
                <a:solidFill>
                  <a:schemeClr val="dk1"/>
                </a:solidFill>
              </a:rPr>
              <a:t>Ejecución del comando: El usuario ejecuta </a:t>
            </a:r>
            <a:r>
              <a:rPr lang="es-ES">
                <a:solidFill>
                  <a:srgbClr val="188038"/>
                </a:solidFill>
                <a:latin typeface="Roboto Mono"/>
                <a:ea typeface="Roboto Mono"/>
                <a:cs typeface="Roboto Mono"/>
                <a:sym typeface="Roboto Mono"/>
              </a:rPr>
              <a:t>docker pull &lt;imagen&gt;</a:t>
            </a:r>
            <a:r>
              <a:rPr lang="es-ES">
                <a:solidFill>
                  <a:schemeClr val="dk1"/>
                </a:solidFill>
              </a:rPr>
              <a:t> en la línea de comandos.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Cliente Docker: El cliente Docker procesa el comando y se comunica con el daemon de Docker (dockerd) a través de la API de Docker, generalmente mediante un socket Unix o TCP.</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Daemon de Docker: El daemon recibe la solicitud y comienza el proceso de descarga. Primero, verifica si la imagen ya existe localmente.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Resolución del nombre de la imagen: Si la imagen no está presente localmente, el daemon resuelve el nombre completo de la imagen, incluyendo el registro (por defecto, Docker Hub).</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Autenticación: Si es necesario, el daemon se autentica con el registro (en este caso, Docker Hub).</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Solicitud de manifiesto: El daemon solicita el manifiesto de la imagen al registro. Este manifiesto contiene metadatos sobre la imagen, incluyendo las capas que la componen.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Verificación de capas locales: El daemon verifica qué capas de la imagen ya están presentes localmente para evitar descargas innecesarias.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Descarga de capas: Para cada capa que no está presente localmente, el daemon inicia una descarga HTTP/HTTPS desde el registro.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Verificación de integridad: Cada capa descargada se verifica mediante un checksum para asegurar su integridad.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Almacenamiento local: Las capas descargadas se almacenan en el sistema de archivos local, generalmente en </a:t>
            </a:r>
            <a:r>
              <a:rPr lang="es-ES">
                <a:solidFill>
                  <a:srgbClr val="188038"/>
                </a:solidFill>
                <a:latin typeface="Roboto Mono"/>
                <a:ea typeface="Roboto Mono"/>
                <a:cs typeface="Roboto Mono"/>
                <a:sym typeface="Roboto Mono"/>
              </a:rPr>
              <a:t>/var/lib/docker</a:t>
            </a:r>
            <a:r>
              <a:rPr lang="es-E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Actualización de metadatos: El daemon actualiza sus metadatos locales para reflejar la nueva imagen descargada.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Notificación al cliente: El daemon notifica al cliente Docker que la descarga se ha completado.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s-ES">
                <a:solidFill>
                  <a:schemeClr val="dk1"/>
                </a:solidFill>
              </a:rPr>
              <a:t>Respuesta al usuario: El cliente muestra un mensaje al usuario indicando que la imagen ha sido descargada exitosamente.</a:t>
            </a:r>
            <a:endParaRPr>
              <a:solidFill>
                <a:schemeClr val="dk1"/>
              </a:solidFill>
            </a:endParaRPr>
          </a:p>
          <a:p>
            <a:pPr indent="-228600" lvl="0" marL="457200" rtl="0" algn="l">
              <a:lnSpc>
                <a:spcPct val="100000"/>
              </a:lnSpc>
              <a:spcBef>
                <a:spcPts val="120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f3d08e8b0a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f3d08e8b0a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4827059a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224827059a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3b18c1f07_0_1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f3b18c1f07_0_1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323b053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d323b0538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f3d08e8b0a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1f3d08e8b0a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40000"/>
              </a:lnSpc>
              <a:spcBef>
                <a:spcPts val="1200"/>
              </a:spcBef>
              <a:spcAft>
                <a:spcPts val="0"/>
              </a:spcAft>
              <a:buClr>
                <a:srgbClr val="313131"/>
              </a:buClr>
              <a:buSzPts val="1200"/>
              <a:buFont typeface="Helvetica Neue"/>
              <a:buChar char="●"/>
            </a:pPr>
            <a:r>
              <a:rPr lang="es-ES" sz="1200">
                <a:solidFill>
                  <a:srgbClr val="313131"/>
                </a:solidFill>
                <a:highlight>
                  <a:srgbClr val="FFFFFF"/>
                </a:highlight>
                <a:latin typeface="Helvetica Neue"/>
                <a:ea typeface="Helvetica Neue"/>
                <a:cs typeface="Helvetica Neue"/>
                <a:sym typeface="Helvetica Neue"/>
              </a:rPr>
              <a:t>MNT: Mount and unmount directories without affecting other namespaces.</a:t>
            </a:r>
            <a:endParaRPr sz="1200">
              <a:solidFill>
                <a:srgbClr val="31313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rgbClr val="313131"/>
              </a:buClr>
              <a:buSzPts val="1200"/>
              <a:buFont typeface="Helvetica Neue"/>
              <a:buChar char="●"/>
            </a:pPr>
            <a:r>
              <a:rPr lang="es-ES" sz="1200">
                <a:solidFill>
                  <a:srgbClr val="313131"/>
                </a:solidFill>
                <a:highlight>
                  <a:srgbClr val="FFFFFF"/>
                </a:highlight>
                <a:latin typeface="Helvetica Neue"/>
                <a:ea typeface="Helvetica Neue"/>
                <a:cs typeface="Helvetica Neue"/>
                <a:sym typeface="Helvetica Neue"/>
              </a:rPr>
              <a:t>NET: Containers have their own network stack.</a:t>
            </a:r>
            <a:endParaRPr sz="1200">
              <a:solidFill>
                <a:srgbClr val="31313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rgbClr val="313131"/>
              </a:buClr>
              <a:buSzPts val="1200"/>
              <a:buFont typeface="Helvetica Neue"/>
              <a:buChar char="●"/>
            </a:pPr>
            <a:r>
              <a:rPr lang="es-ES" sz="1200">
                <a:solidFill>
                  <a:srgbClr val="313131"/>
                </a:solidFill>
                <a:highlight>
                  <a:srgbClr val="FFFFFF"/>
                </a:highlight>
                <a:latin typeface="Helvetica Neue"/>
                <a:ea typeface="Helvetica Neue"/>
                <a:cs typeface="Helvetica Neue"/>
                <a:sym typeface="Helvetica Neue"/>
              </a:rPr>
              <a:t>IPC: Isolated interprocess communication mechanisms such as message queues.</a:t>
            </a:r>
            <a:endParaRPr sz="1200">
              <a:solidFill>
                <a:srgbClr val="31313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rgbClr val="313131"/>
              </a:buClr>
              <a:buSzPts val="1200"/>
              <a:buFont typeface="Helvetica Neue"/>
              <a:buChar char="●"/>
            </a:pPr>
            <a:r>
              <a:rPr lang="es-ES" sz="1200">
                <a:solidFill>
                  <a:srgbClr val="313131"/>
                </a:solidFill>
                <a:highlight>
                  <a:srgbClr val="FFFFFF"/>
                </a:highlight>
                <a:latin typeface="Helvetica Neue"/>
                <a:ea typeface="Helvetica Neue"/>
                <a:cs typeface="Helvetica Neue"/>
                <a:sym typeface="Helvetica Neue"/>
              </a:rPr>
              <a:t>User: Isolated view of users on the system.</a:t>
            </a:r>
            <a:endParaRPr sz="1200">
              <a:solidFill>
                <a:srgbClr val="31313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rgbClr val="313131"/>
              </a:buClr>
              <a:buSzPts val="1200"/>
              <a:buFont typeface="Helvetica Neue"/>
              <a:buChar char="●"/>
            </a:pPr>
            <a:r>
              <a:rPr lang="es-ES" sz="1200">
                <a:solidFill>
                  <a:srgbClr val="313131"/>
                </a:solidFill>
                <a:highlight>
                  <a:srgbClr val="FFFFFF"/>
                </a:highlight>
                <a:latin typeface="Helvetica Neue"/>
                <a:ea typeface="Helvetica Neue"/>
                <a:cs typeface="Helvetica Neue"/>
                <a:sym typeface="Helvetica Neue"/>
              </a:rPr>
              <a:t>UTC: Set hostname and domain name per container.</a:t>
            </a:r>
            <a:endParaRPr sz="1200">
              <a:solidFill>
                <a:srgbClr val="313131"/>
              </a:solidFill>
              <a:highlight>
                <a:srgbClr val="FFFFFF"/>
              </a:highlight>
              <a:latin typeface="Helvetica Neue"/>
              <a:ea typeface="Helvetica Neue"/>
              <a:cs typeface="Helvetica Neue"/>
              <a:sym typeface="Helvetica Neue"/>
            </a:endParaRPr>
          </a:p>
          <a:p>
            <a:pPr indent="0" lvl="0" marL="0" rtl="0" algn="l">
              <a:lnSpc>
                <a:spcPct val="100000"/>
              </a:lnSpc>
              <a:spcBef>
                <a:spcPts val="200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f3d08e8b0a_0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1f3d08e8b0a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c306e383b8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c306e383b8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3b18c1f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f3b18c1f0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4745fb13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314745fb1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d331e7bd0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d331e7bd0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3b18c1f07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1f3b18c1f07_0_1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d50cc05e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d50cc05e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d50cc05e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d50cc05e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f3b18c1f07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f3b18c1f07_0_1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f9c55194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2ef9c55194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ef9c5519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ef9c55194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c306e383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g2c306e383b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ef9c5519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2ef9c551948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3d08e8b0a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1f3d08e8b0a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3ac7fa0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2f3ac7fa0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f3ac7fa0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f3ac7fa06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fd58235ae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fd58235ae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f3ac7fa0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f3ac7fa06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Instrucción RUN</a:t>
            </a:r>
            <a:endParaRPr/>
          </a:p>
          <a:p>
            <a:pPr indent="0" lvl="0" marL="0" rtl="0" algn="l">
              <a:lnSpc>
                <a:spcPct val="100000"/>
              </a:lnSpc>
              <a:spcBef>
                <a:spcPts val="0"/>
              </a:spcBef>
              <a:spcAft>
                <a:spcPts val="0"/>
              </a:spcAft>
              <a:buSzPts val="1100"/>
              <a:buNone/>
            </a:pPr>
            <a:r>
              <a:rPr lang="es-ES"/>
              <a:t>Para RUN, que se utiliza durante el proceso de compilación de Docker para instalar paquetes o modificar archivos, la elección entre el formato shell y exec puede depender de la necesidad de procesamiento del shell. El formato shell es necesario para los comandos que requieren funcionalidad del shell, como pipelines o archivos comodín. Sin embargo, el formato exec es preferible para comandos sencillos sin funciones de shell, ya que reduce la complejidad y los posibles errores.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 Shell form, useful for complex scripting</a:t>
            </a:r>
            <a:endParaRPr/>
          </a:p>
          <a:p>
            <a:pPr indent="0" lvl="0" marL="0" rtl="0" algn="l">
              <a:lnSpc>
                <a:spcPct val="100000"/>
              </a:lnSpc>
              <a:spcBef>
                <a:spcPts val="0"/>
              </a:spcBef>
              <a:spcAft>
                <a:spcPts val="0"/>
              </a:spcAft>
              <a:buSzPts val="1100"/>
              <a:buNone/>
            </a:pPr>
            <a:r>
              <a:rPr lang="es-ES"/>
              <a:t>RUN apt-get update &amp;&amp; apt-get install -y nginx</a:t>
            </a:r>
            <a:endParaRPr/>
          </a:p>
          <a:p>
            <a:pPr indent="0" lvl="0" marL="0" rtl="0" algn="l">
              <a:lnSpc>
                <a:spcPct val="100000"/>
              </a:lnSpc>
              <a:spcBef>
                <a:spcPts val="0"/>
              </a:spcBef>
              <a:spcAft>
                <a:spcPts val="0"/>
              </a:spcAft>
              <a:buSzPts val="1100"/>
              <a:buNone/>
            </a:pPr>
            <a:r>
              <a:rPr lang="es-ES"/>
              <a:t> </a:t>
            </a:r>
            <a:endParaRPr/>
          </a:p>
          <a:p>
            <a:pPr indent="0" lvl="0" marL="0" rtl="0" algn="l">
              <a:lnSpc>
                <a:spcPct val="100000"/>
              </a:lnSpc>
              <a:spcBef>
                <a:spcPts val="0"/>
              </a:spcBef>
              <a:spcAft>
                <a:spcPts val="0"/>
              </a:spcAft>
              <a:buSzPts val="1100"/>
              <a:buNone/>
            </a:pPr>
            <a:r>
              <a:rPr lang="es-ES"/>
              <a:t># Exec form, for direct command execution</a:t>
            </a:r>
            <a:endParaRPr/>
          </a:p>
          <a:p>
            <a:pPr indent="0" lvl="0" marL="0" rtl="0" algn="l">
              <a:lnSpc>
                <a:spcPct val="100000"/>
              </a:lnSpc>
              <a:spcBef>
                <a:spcPts val="0"/>
              </a:spcBef>
              <a:spcAft>
                <a:spcPts val="0"/>
              </a:spcAft>
              <a:buSzPts val="1100"/>
              <a:buNone/>
            </a:pPr>
            <a:r>
              <a:rPr lang="es-ES"/>
              <a:t>RUN ["apt-get", "update"]</a:t>
            </a:r>
            <a:endParaRPr/>
          </a:p>
          <a:p>
            <a:pPr indent="0" lvl="0" marL="0" rtl="0" algn="l">
              <a:lnSpc>
                <a:spcPct val="100000"/>
              </a:lnSpc>
              <a:spcBef>
                <a:spcPts val="0"/>
              </a:spcBef>
              <a:spcAft>
                <a:spcPts val="0"/>
              </a:spcAft>
              <a:buSzPts val="1100"/>
              <a:buNone/>
            </a:pPr>
            <a:r>
              <a:rPr lang="es-ES"/>
              <a:t>RUN ["apt-get", "install", "-y", "nginx"]</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500"/>
              </a:spcBef>
              <a:spcAft>
                <a:spcPts val="0"/>
              </a:spcAft>
              <a:buClr>
                <a:schemeClr val="dk1"/>
              </a:buClr>
              <a:buSzPts val="1100"/>
              <a:buFont typeface="Arial"/>
              <a:buNone/>
            </a:pPr>
            <a:r>
              <a:rPr lang="es-ES" sz="1200">
                <a:solidFill>
                  <a:srgbClr val="AEA79C"/>
                </a:solidFill>
                <a:highlight>
                  <a:srgbClr val="151615"/>
                </a:highlight>
                <a:latin typeface="Helvetica Neue"/>
                <a:ea typeface="Helvetica Neue"/>
                <a:cs typeface="Helvetica Neue"/>
                <a:sym typeface="Helvetica Neue"/>
              </a:rPr>
              <a:t>Puede especificar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instrucciones utilizando </a:t>
            </a:r>
            <a:r>
              <a:rPr lang="es-ES" sz="1200" u="sng">
                <a:solidFill>
                  <a:srgbClr val="587182"/>
                </a:solidFill>
                <a:highlight>
                  <a:srgbClr val="151615"/>
                </a:highlight>
                <a:latin typeface="Helvetica Neue"/>
                <a:ea typeface="Helvetica Neue"/>
                <a:cs typeface="Helvetica Neue"/>
                <a:sym typeface="Helvetica Neue"/>
                <a:hlinkClick r:id="rId2">
                  <a:extLst>
                    <a:ext uri="{A12FA001-AC4F-418D-AE19-62706E023703}">
                      <ahyp:hlinkClr val="tx"/>
                    </a:ext>
                  </a:extLst>
                </a:hlinkClick>
              </a:rPr>
              <a:t>los formularios shell o exec</a:t>
            </a:r>
            <a:r>
              <a:rPr lang="es-ES" sz="1200">
                <a:solidFill>
                  <a:srgbClr val="AEA79C"/>
                </a:solidFill>
                <a:highlight>
                  <a:srgbClr val="151615"/>
                </a:highlight>
                <a:latin typeface="Helvetica Neue"/>
                <a:ea typeface="Helvetica Neue"/>
                <a:cs typeface="Helvetica Neue"/>
                <a:sym typeface="Helvetica Neue"/>
              </a:rPr>
              <a:t> :</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150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["executable","param1","param2"]</a:t>
            </a:r>
            <a:r>
              <a:rPr lang="es-ES" sz="1200">
                <a:solidFill>
                  <a:srgbClr val="AEA79C"/>
                </a:solidFill>
                <a:highlight>
                  <a:srgbClr val="151615"/>
                </a:highlight>
                <a:latin typeface="Helvetica Neue"/>
                <a:ea typeface="Helvetica Neue"/>
                <a:cs typeface="Helvetica Neue"/>
                <a:sym typeface="Helvetica Neue"/>
              </a:rPr>
              <a:t>(forma ejecutiva)</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["param1","param2"]</a:t>
            </a:r>
            <a:r>
              <a:rPr lang="es-ES" sz="1200">
                <a:solidFill>
                  <a:srgbClr val="AEA79C"/>
                </a:solidFill>
                <a:highlight>
                  <a:srgbClr val="151615"/>
                </a:highlight>
                <a:latin typeface="Helvetica Neue"/>
                <a:ea typeface="Helvetica Neue"/>
                <a:cs typeface="Helvetica Neue"/>
                <a:sym typeface="Helvetica Neue"/>
              </a:rPr>
              <a:t>(formulario de ejecución, como parámetros predeterminados </a:t>
            </a:r>
            <a:r>
              <a:rPr lang="es-ES" sz="1050">
                <a:solidFill>
                  <a:srgbClr val="AEA79C"/>
                </a:solidFill>
                <a:highlight>
                  <a:srgbClr val="1A1B1B"/>
                </a:highlight>
                <a:latin typeface="Roboto Mono"/>
                <a:ea typeface="Roboto Mono"/>
                <a:cs typeface="Roboto Mono"/>
                <a:sym typeface="Roboto Mono"/>
              </a:rPr>
              <a:t>ENTRYPOINT</a:t>
            </a:r>
            <a:r>
              <a:rPr lang="es-ES" sz="1200">
                <a:solidFill>
                  <a:srgbClr val="AEA79C"/>
                </a:solidFill>
                <a:highlight>
                  <a:srgbClr val="151615"/>
                </a:highlight>
                <a:latin typeface="Helvetica Neue"/>
                <a:ea typeface="Helvetica Neue"/>
                <a:cs typeface="Helvetica Neue"/>
                <a:sym typeface="Helvetica Neue"/>
              </a:rPr>
              <a:t>)</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command param1 param2</a:t>
            </a:r>
            <a:r>
              <a:rPr lang="es-ES" sz="1200">
                <a:solidFill>
                  <a:srgbClr val="AEA79C"/>
                </a:solidFill>
                <a:highlight>
                  <a:srgbClr val="151615"/>
                </a:highlight>
                <a:latin typeface="Helvetica Neue"/>
                <a:ea typeface="Helvetica Neue"/>
                <a:cs typeface="Helvetica Neue"/>
                <a:sym typeface="Helvetica Neue"/>
              </a:rPr>
              <a:t>(forma de concha)</a:t>
            </a:r>
            <a:endParaRPr sz="1200">
              <a:solidFill>
                <a:srgbClr val="AEA79C"/>
              </a:solidFill>
              <a:highlight>
                <a:srgbClr val="151615"/>
              </a:highlight>
              <a:latin typeface="Helvetica Neue"/>
              <a:ea typeface="Helvetica Neue"/>
              <a:cs typeface="Helvetica Neue"/>
              <a:sym typeface="Helvetica Neue"/>
            </a:endParaRPr>
          </a:p>
          <a:p>
            <a:pPr indent="0" lvl="0" marL="0" rtl="0" algn="l">
              <a:lnSpc>
                <a:spcPct val="115000"/>
              </a:lnSpc>
              <a:spcBef>
                <a:spcPts val="1500"/>
              </a:spcBef>
              <a:spcAft>
                <a:spcPts val="0"/>
              </a:spcAft>
              <a:buClr>
                <a:schemeClr val="dk1"/>
              </a:buClr>
              <a:buSzPts val="1100"/>
              <a:buFont typeface="Arial"/>
              <a:buNone/>
            </a:pPr>
            <a:r>
              <a:rPr lang="es-ES" sz="1200">
                <a:solidFill>
                  <a:srgbClr val="AEA79C"/>
                </a:solidFill>
                <a:highlight>
                  <a:srgbClr val="151615"/>
                </a:highlight>
                <a:latin typeface="Helvetica Neue"/>
                <a:ea typeface="Helvetica Neue"/>
                <a:cs typeface="Helvetica Neue"/>
                <a:sym typeface="Helvetica Neue"/>
              </a:rPr>
              <a:t>Solo puede haber una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instrucción en un Dockerfile. Si enumera más de una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 solo la última tendrá efecto.</a:t>
            </a:r>
            <a:endParaRPr sz="1200">
              <a:solidFill>
                <a:srgbClr val="AEA79C"/>
              </a:solidFill>
              <a:highlight>
                <a:srgbClr val="151615"/>
              </a:highlight>
              <a:latin typeface="Helvetica Neue"/>
              <a:ea typeface="Helvetica Neue"/>
              <a:cs typeface="Helvetica Neue"/>
              <a:sym typeface="Helvetica Neue"/>
            </a:endParaRPr>
          </a:p>
          <a:p>
            <a:pPr indent="0" lvl="0" marL="0" rtl="0" algn="l">
              <a:lnSpc>
                <a:spcPct val="100000"/>
              </a:lnSpc>
              <a:spcBef>
                <a:spcPts val="150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fd58235ae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2fd58235ae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Instrucción RUN</a:t>
            </a:r>
            <a:endParaRPr/>
          </a:p>
          <a:p>
            <a:pPr indent="0" lvl="0" marL="0" rtl="0" algn="l">
              <a:lnSpc>
                <a:spcPct val="100000"/>
              </a:lnSpc>
              <a:spcBef>
                <a:spcPts val="0"/>
              </a:spcBef>
              <a:spcAft>
                <a:spcPts val="0"/>
              </a:spcAft>
              <a:buSzPts val="1100"/>
              <a:buNone/>
            </a:pPr>
            <a:r>
              <a:rPr lang="es-ES"/>
              <a:t>Para RUN, que se utiliza durante el proceso de compilación de Docker para instalar paquetes o modificar archivos, la elección entre el formato shell y exec puede depender de la necesidad de procesamiento del shell. El formato shell es necesario para los comandos que requieren funcionalidad del shell, como pipelines o archivos comodín. Sin embargo, el formato exec es preferible para comandos sencillos sin funciones de shell, ya que reduce la complejidad y los posibles errores.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 Shell form, useful for complex scripting</a:t>
            </a:r>
            <a:endParaRPr/>
          </a:p>
          <a:p>
            <a:pPr indent="0" lvl="0" marL="0" rtl="0" algn="l">
              <a:lnSpc>
                <a:spcPct val="100000"/>
              </a:lnSpc>
              <a:spcBef>
                <a:spcPts val="0"/>
              </a:spcBef>
              <a:spcAft>
                <a:spcPts val="0"/>
              </a:spcAft>
              <a:buSzPts val="1100"/>
              <a:buNone/>
            </a:pPr>
            <a:r>
              <a:rPr lang="es-ES"/>
              <a:t>RUN apt-get update &amp;&amp; apt-get install -y nginx</a:t>
            </a:r>
            <a:endParaRPr/>
          </a:p>
          <a:p>
            <a:pPr indent="0" lvl="0" marL="0" rtl="0" algn="l">
              <a:lnSpc>
                <a:spcPct val="100000"/>
              </a:lnSpc>
              <a:spcBef>
                <a:spcPts val="0"/>
              </a:spcBef>
              <a:spcAft>
                <a:spcPts val="0"/>
              </a:spcAft>
              <a:buSzPts val="1100"/>
              <a:buNone/>
            </a:pPr>
            <a:r>
              <a:rPr lang="es-ES"/>
              <a:t> </a:t>
            </a:r>
            <a:endParaRPr/>
          </a:p>
          <a:p>
            <a:pPr indent="0" lvl="0" marL="0" rtl="0" algn="l">
              <a:lnSpc>
                <a:spcPct val="100000"/>
              </a:lnSpc>
              <a:spcBef>
                <a:spcPts val="0"/>
              </a:spcBef>
              <a:spcAft>
                <a:spcPts val="0"/>
              </a:spcAft>
              <a:buSzPts val="1100"/>
              <a:buNone/>
            </a:pPr>
            <a:r>
              <a:rPr lang="es-ES"/>
              <a:t># Exec form, for direct command execution</a:t>
            </a:r>
            <a:endParaRPr/>
          </a:p>
          <a:p>
            <a:pPr indent="0" lvl="0" marL="0" rtl="0" algn="l">
              <a:lnSpc>
                <a:spcPct val="100000"/>
              </a:lnSpc>
              <a:spcBef>
                <a:spcPts val="0"/>
              </a:spcBef>
              <a:spcAft>
                <a:spcPts val="0"/>
              </a:spcAft>
              <a:buSzPts val="1100"/>
              <a:buNone/>
            </a:pPr>
            <a:r>
              <a:rPr lang="es-ES"/>
              <a:t>RUN ["apt-get", "update"]</a:t>
            </a:r>
            <a:endParaRPr/>
          </a:p>
          <a:p>
            <a:pPr indent="0" lvl="0" marL="0" rtl="0" algn="l">
              <a:lnSpc>
                <a:spcPct val="100000"/>
              </a:lnSpc>
              <a:spcBef>
                <a:spcPts val="0"/>
              </a:spcBef>
              <a:spcAft>
                <a:spcPts val="0"/>
              </a:spcAft>
              <a:buSzPts val="1100"/>
              <a:buNone/>
            </a:pPr>
            <a:r>
              <a:rPr lang="es-ES"/>
              <a:t>RUN ["apt-get", "install", "-y", "nginx"]</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500"/>
              </a:spcBef>
              <a:spcAft>
                <a:spcPts val="0"/>
              </a:spcAft>
              <a:buClr>
                <a:schemeClr val="dk1"/>
              </a:buClr>
              <a:buSzPts val="1100"/>
              <a:buFont typeface="Arial"/>
              <a:buNone/>
            </a:pPr>
            <a:r>
              <a:rPr lang="es-ES" sz="1200">
                <a:solidFill>
                  <a:srgbClr val="AEA79C"/>
                </a:solidFill>
                <a:highlight>
                  <a:srgbClr val="151615"/>
                </a:highlight>
                <a:latin typeface="Helvetica Neue"/>
                <a:ea typeface="Helvetica Neue"/>
                <a:cs typeface="Helvetica Neue"/>
                <a:sym typeface="Helvetica Neue"/>
              </a:rPr>
              <a:t>Puede especificar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instrucciones utilizando </a:t>
            </a:r>
            <a:r>
              <a:rPr lang="es-ES" sz="1200" u="sng">
                <a:solidFill>
                  <a:srgbClr val="587182"/>
                </a:solidFill>
                <a:highlight>
                  <a:srgbClr val="151615"/>
                </a:highlight>
                <a:latin typeface="Helvetica Neue"/>
                <a:ea typeface="Helvetica Neue"/>
                <a:cs typeface="Helvetica Neue"/>
                <a:sym typeface="Helvetica Neue"/>
                <a:hlinkClick r:id="rId2">
                  <a:extLst>
                    <a:ext uri="{A12FA001-AC4F-418D-AE19-62706E023703}">
                      <ahyp:hlinkClr val="tx"/>
                    </a:ext>
                  </a:extLst>
                </a:hlinkClick>
              </a:rPr>
              <a:t>los formularios shell o exec</a:t>
            </a:r>
            <a:r>
              <a:rPr lang="es-ES" sz="1200">
                <a:solidFill>
                  <a:srgbClr val="AEA79C"/>
                </a:solidFill>
                <a:highlight>
                  <a:srgbClr val="151615"/>
                </a:highlight>
                <a:latin typeface="Helvetica Neue"/>
                <a:ea typeface="Helvetica Neue"/>
                <a:cs typeface="Helvetica Neue"/>
                <a:sym typeface="Helvetica Neue"/>
              </a:rPr>
              <a:t> :</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150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["executable","param1","param2"]</a:t>
            </a:r>
            <a:r>
              <a:rPr lang="es-ES" sz="1200">
                <a:solidFill>
                  <a:srgbClr val="AEA79C"/>
                </a:solidFill>
                <a:highlight>
                  <a:srgbClr val="151615"/>
                </a:highlight>
                <a:latin typeface="Helvetica Neue"/>
                <a:ea typeface="Helvetica Neue"/>
                <a:cs typeface="Helvetica Neue"/>
                <a:sym typeface="Helvetica Neue"/>
              </a:rPr>
              <a:t>(forma ejecutiva)</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["param1","param2"]</a:t>
            </a:r>
            <a:r>
              <a:rPr lang="es-ES" sz="1200">
                <a:solidFill>
                  <a:srgbClr val="AEA79C"/>
                </a:solidFill>
                <a:highlight>
                  <a:srgbClr val="151615"/>
                </a:highlight>
                <a:latin typeface="Helvetica Neue"/>
                <a:ea typeface="Helvetica Neue"/>
                <a:cs typeface="Helvetica Neue"/>
                <a:sym typeface="Helvetica Neue"/>
              </a:rPr>
              <a:t>(formulario de ejecución, como parámetros predeterminados </a:t>
            </a:r>
            <a:r>
              <a:rPr lang="es-ES" sz="1050">
                <a:solidFill>
                  <a:srgbClr val="AEA79C"/>
                </a:solidFill>
                <a:highlight>
                  <a:srgbClr val="1A1B1B"/>
                </a:highlight>
                <a:latin typeface="Roboto Mono"/>
                <a:ea typeface="Roboto Mono"/>
                <a:cs typeface="Roboto Mono"/>
                <a:sym typeface="Roboto Mono"/>
              </a:rPr>
              <a:t>ENTRYPOINT</a:t>
            </a:r>
            <a:r>
              <a:rPr lang="es-ES" sz="1200">
                <a:solidFill>
                  <a:srgbClr val="AEA79C"/>
                </a:solidFill>
                <a:highlight>
                  <a:srgbClr val="151615"/>
                </a:highlight>
                <a:latin typeface="Helvetica Neue"/>
                <a:ea typeface="Helvetica Neue"/>
                <a:cs typeface="Helvetica Neue"/>
                <a:sym typeface="Helvetica Neue"/>
              </a:rPr>
              <a:t>)</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command param1 param2</a:t>
            </a:r>
            <a:r>
              <a:rPr lang="es-ES" sz="1200">
                <a:solidFill>
                  <a:srgbClr val="AEA79C"/>
                </a:solidFill>
                <a:highlight>
                  <a:srgbClr val="151615"/>
                </a:highlight>
                <a:latin typeface="Helvetica Neue"/>
                <a:ea typeface="Helvetica Neue"/>
                <a:cs typeface="Helvetica Neue"/>
                <a:sym typeface="Helvetica Neue"/>
              </a:rPr>
              <a:t>(forma de concha)</a:t>
            </a:r>
            <a:endParaRPr sz="1200">
              <a:solidFill>
                <a:srgbClr val="AEA79C"/>
              </a:solidFill>
              <a:highlight>
                <a:srgbClr val="151615"/>
              </a:highlight>
              <a:latin typeface="Helvetica Neue"/>
              <a:ea typeface="Helvetica Neue"/>
              <a:cs typeface="Helvetica Neue"/>
              <a:sym typeface="Helvetica Neue"/>
            </a:endParaRPr>
          </a:p>
          <a:p>
            <a:pPr indent="0" lvl="0" marL="0" rtl="0" algn="l">
              <a:lnSpc>
                <a:spcPct val="115000"/>
              </a:lnSpc>
              <a:spcBef>
                <a:spcPts val="1500"/>
              </a:spcBef>
              <a:spcAft>
                <a:spcPts val="0"/>
              </a:spcAft>
              <a:buClr>
                <a:schemeClr val="dk1"/>
              </a:buClr>
              <a:buSzPts val="1100"/>
              <a:buFont typeface="Arial"/>
              <a:buNone/>
            </a:pPr>
            <a:r>
              <a:rPr lang="es-ES" sz="1200">
                <a:solidFill>
                  <a:srgbClr val="AEA79C"/>
                </a:solidFill>
                <a:highlight>
                  <a:srgbClr val="151615"/>
                </a:highlight>
                <a:latin typeface="Helvetica Neue"/>
                <a:ea typeface="Helvetica Neue"/>
                <a:cs typeface="Helvetica Neue"/>
                <a:sym typeface="Helvetica Neue"/>
              </a:rPr>
              <a:t>Solo puede haber una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instrucción en un Dockerfile. Si enumera más de una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 solo la última tendrá efecto.</a:t>
            </a:r>
            <a:endParaRPr sz="1200">
              <a:solidFill>
                <a:srgbClr val="AEA79C"/>
              </a:solidFill>
              <a:highlight>
                <a:srgbClr val="151615"/>
              </a:highlight>
              <a:latin typeface="Helvetica Neue"/>
              <a:ea typeface="Helvetica Neue"/>
              <a:cs typeface="Helvetica Neue"/>
              <a:sym typeface="Helvetica Neue"/>
            </a:endParaRPr>
          </a:p>
          <a:p>
            <a:pPr indent="0" lvl="0" marL="0" rtl="0" algn="l">
              <a:lnSpc>
                <a:spcPct val="100000"/>
              </a:lnSpc>
              <a:spcBef>
                <a:spcPts val="150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2496c43d9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22496c43d9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Instrucción RUN</a:t>
            </a:r>
            <a:endParaRPr/>
          </a:p>
          <a:p>
            <a:pPr indent="0" lvl="0" marL="0" rtl="0" algn="l">
              <a:lnSpc>
                <a:spcPct val="100000"/>
              </a:lnSpc>
              <a:spcBef>
                <a:spcPts val="0"/>
              </a:spcBef>
              <a:spcAft>
                <a:spcPts val="0"/>
              </a:spcAft>
              <a:buSzPts val="1100"/>
              <a:buNone/>
            </a:pPr>
            <a:r>
              <a:rPr lang="es-ES"/>
              <a:t>Para RUN, que se utiliza durante el proceso de compilación de Docker para instalar paquetes o modificar archivos, la elección entre el formato shell y exec puede depender de la necesidad de procesamiento del shell. El formato shell es necesario para los comandos que requieren funcionalidad del shell, como pipelines o archivos comodín. Sin embargo, el formato exec es preferible para comandos sencillos sin funciones de shell, ya que reduce la complejidad y los posibles errores.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ES"/>
              <a:t># Shell form, useful for complex scripting</a:t>
            </a:r>
            <a:endParaRPr/>
          </a:p>
          <a:p>
            <a:pPr indent="0" lvl="0" marL="0" rtl="0" algn="l">
              <a:lnSpc>
                <a:spcPct val="100000"/>
              </a:lnSpc>
              <a:spcBef>
                <a:spcPts val="0"/>
              </a:spcBef>
              <a:spcAft>
                <a:spcPts val="0"/>
              </a:spcAft>
              <a:buSzPts val="1100"/>
              <a:buNone/>
            </a:pPr>
            <a:r>
              <a:rPr lang="es-ES"/>
              <a:t>RUN apt-get update &amp;&amp; apt-get install -y nginx</a:t>
            </a:r>
            <a:endParaRPr/>
          </a:p>
          <a:p>
            <a:pPr indent="0" lvl="0" marL="0" rtl="0" algn="l">
              <a:lnSpc>
                <a:spcPct val="100000"/>
              </a:lnSpc>
              <a:spcBef>
                <a:spcPts val="0"/>
              </a:spcBef>
              <a:spcAft>
                <a:spcPts val="0"/>
              </a:spcAft>
              <a:buSzPts val="1100"/>
              <a:buNone/>
            </a:pPr>
            <a:r>
              <a:rPr lang="es-ES"/>
              <a:t> </a:t>
            </a:r>
            <a:endParaRPr/>
          </a:p>
          <a:p>
            <a:pPr indent="0" lvl="0" marL="0" rtl="0" algn="l">
              <a:lnSpc>
                <a:spcPct val="100000"/>
              </a:lnSpc>
              <a:spcBef>
                <a:spcPts val="0"/>
              </a:spcBef>
              <a:spcAft>
                <a:spcPts val="0"/>
              </a:spcAft>
              <a:buSzPts val="1100"/>
              <a:buNone/>
            </a:pPr>
            <a:r>
              <a:rPr lang="es-ES"/>
              <a:t># Exec form, for direct command execution</a:t>
            </a:r>
            <a:endParaRPr/>
          </a:p>
          <a:p>
            <a:pPr indent="0" lvl="0" marL="0" rtl="0" algn="l">
              <a:lnSpc>
                <a:spcPct val="100000"/>
              </a:lnSpc>
              <a:spcBef>
                <a:spcPts val="0"/>
              </a:spcBef>
              <a:spcAft>
                <a:spcPts val="0"/>
              </a:spcAft>
              <a:buSzPts val="1100"/>
              <a:buNone/>
            </a:pPr>
            <a:r>
              <a:rPr lang="es-ES"/>
              <a:t>RUN ["apt-get", "update"]</a:t>
            </a:r>
            <a:endParaRPr/>
          </a:p>
          <a:p>
            <a:pPr indent="0" lvl="0" marL="0" rtl="0" algn="l">
              <a:lnSpc>
                <a:spcPct val="100000"/>
              </a:lnSpc>
              <a:spcBef>
                <a:spcPts val="0"/>
              </a:spcBef>
              <a:spcAft>
                <a:spcPts val="0"/>
              </a:spcAft>
              <a:buSzPts val="1100"/>
              <a:buNone/>
            </a:pPr>
            <a:r>
              <a:rPr lang="es-ES"/>
              <a:t>RUN ["apt-get", "install", "-y", "nginx"]</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500"/>
              </a:spcBef>
              <a:spcAft>
                <a:spcPts val="0"/>
              </a:spcAft>
              <a:buClr>
                <a:schemeClr val="dk1"/>
              </a:buClr>
              <a:buSzPts val="1100"/>
              <a:buFont typeface="Arial"/>
              <a:buNone/>
            </a:pPr>
            <a:r>
              <a:rPr lang="es-ES" sz="1200">
                <a:solidFill>
                  <a:srgbClr val="AEA79C"/>
                </a:solidFill>
                <a:highlight>
                  <a:srgbClr val="151615"/>
                </a:highlight>
                <a:latin typeface="Helvetica Neue"/>
                <a:ea typeface="Helvetica Neue"/>
                <a:cs typeface="Helvetica Neue"/>
                <a:sym typeface="Helvetica Neue"/>
              </a:rPr>
              <a:t>Puede especificar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instrucciones utilizando </a:t>
            </a:r>
            <a:r>
              <a:rPr lang="es-ES" sz="1200" u="sng">
                <a:solidFill>
                  <a:srgbClr val="587182"/>
                </a:solidFill>
                <a:highlight>
                  <a:srgbClr val="151615"/>
                </a:highlight>
                <a:latin typeface="Helvetica Neue"/>
                <a:ea typeface="Helvetica Neue"/>
                <a:cs typeface="Helvetica Neue"/>
                <a:sym typeface="Helvetica Neue"/>
                <a:hlinkClick r:id="rId2">
                  <a:extLst>
                    <a:ext uri="{A12FA001-AC4F-418D-AE19-62706E023703}">
                      <ahyp:hlinkClr val="tx"/>
                    </a:ext>
                  </a:extLst>
                </a:hlinkClick>
              </a:rPr>
              <a:t>los formularios shell o exec</a:t>
            </a:r>
            <a:r>
              <a:rPr lang="es-ES" sz="1200">
                <a:solidFill>
                  <a:srgbClr val="AEA79C"/>
                </a:solidFill>
                <a:highlight>
                  <a:srgbClr val="151615"/>
                </a:highlight>
                <a:latin typeface="Helvetica Neue"/>
                <a:ea typeface="Helvetica Neue"/>
                <a:cs typeface="Helvetica Neue"/>
                <a:sym typeface="Helvetica Neue"/>
              </a:rPr>
              <a:t> :</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150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["executable","param1","param2"]</a:t>
            </a:r>
            <a:r>
              <a:rPr lang="es-ES" sz="1200">
                <a:solidFill>
                  <a:srgbClr val="AEA79C"/>
                </a:solidFill>
                <a:highlight>
                  <a:srgbClr val="151615"/>
                </a:highlight>
                <a:latin typeface="Helvetica Neue"/>
                <a:ea typeface="Helvetica Neue"/>
                <a:cs typeface="Helvetica Neue"/>
                <a:sym typeface="Helvetica Neue"/>
              </a:rPr>
              <a:t>(forma ejecutiva)</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["param1","param2"]</a:t>
            </a:r>
            <a:r>
              <a:rPr lang="es-ES" sz="1200">
                <a:solidFill>
                  <a:srgbClr val="AEA79C"/>
                </a:solidFill>
                <a:highlight>
                  <a:srgbClr val="151615"/>
                </a:highlight>
                <a:latin typeface="Helvetica Neue"/>
                <a:ea typeface="Helvetica Neue"/>
                <a:cs typeface="Helvetica Neue"/>
                <a:sym typeface="Helvetica Neue"/>
              </a:rPr>
              <a:t>(formulario de ejecución, como parámetros predeterminados </a:t>
            </a:r>
            <a:r>
              <a:rPr lang="es-ES" sz="1050">
                <a:solidFill>
                  <a:srgbClr val="AEA79C"/>
                </a:solidFill>
                <a:highlight>
                  <a:srgbClr val="1A1B1B"/>
                </a:highlight>
                <a:latin typeface="Roboto Mono"/>
                <a:ea typeface="Roboto Mono"/>
                <a:cs typeface="Roboto Mono"/>
                <a:sym typeface="Roboto Mono"/>
              </a:rPr>
              <a:t>ENTRYPOINT</a:t>
            </a:r>
            <a:r>
              <a:rPr lang="es-ES" sz="1200">
                <a:solidFill>
                  <a:srgbClr val="AEA79C"/>
                </a:solidFill>
                <a:highlight>
                  <a:srgbClr val="151615"/>
                </a:highlight>
                <a:latin typeface="Helvetica Neue"/>
                <a:ea typeface="Helvetica Neue"/>
                <a:cs typeface="Helvetica Neue"/>
                <a:sym typeface="Helvetica Neue"/>
              </a:rPr>
              <a:t>)</a:t>
            </a:r>
            <a:endParaRPr sz="1200">
              <a:solidFill>
                <a:srgbClr val="AEA79C"/>
              </a:solidFill>
              <a:highlight>
                <a:srgbClr val="151615"/>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AEA79C"/>
              </a:buClr>
              <a:buSzPts val="1200"/>
              <a:buFont typeface="Helvetica Neue"/>
              <a:buChar char="●"/>
            </a:pPr>
            <a:r>
              <a:rPr lang="es-ES" sz="1050">
                <a:solidFill>
                  <a:srgbClr val="AEA79C"/>
                </a:solidFill>
                <a:highlight>
                  <a:srgbClr val="1A1B1B"/>
                </a:highlight>
                <a:latin typeface="Roboto Mono"/>
                <a:ea typeface="Roboto Mono"/>
                <a:cs typeface="Roboto Mono"/>
                <a:sym typeface="Roboto Mono"/>
              </a:rPr>
              <a:t>CMD command param1 param2</a:t>
            </a:r>
            <a:r>
              <a:rPr lang="es-ES" sz="1200">
                <a:solidFill>
                  <a:srgbClr val="AEA79C"/>
                </a:solidFill>
                <a:highlight>
                  <a:srgbClr val="151615"/>
                </a:highlight>
                <a:latin typeface="Helvetica Neue"/>
                <a:ea typeface="Helvetica Neue"/>
                <a:cs typeface="Helvetica Neue"/>
                <a:sym typeface="Helvetica Neue"/>
              </a:rPr>
              <a:t>(forma de concha)</a:t>
            </a:r>
            <a:endParaRPr sz="1200">
              <a:solidFill>
                <a:srgbClr val="AEA79C"/>
              </a:solidFill>
              <a:highlight>
                <a:srgbClr val="151615"/>
              </a:highlight>
              <a:latin typeface="Helvetica Neue"/>
              <a:ea typeface="Helvetica Neue"/>
              <a:cs typeface="Helvetica Neue"/>
              <a:sym typeface="Helvetica Neue"/>
            </a:endParaRPr>
          </a:p>
          <a:p>
            <a:pPr indent="0" lvl="0" marL="0" rtl="0" algn="l">
              <a:lnSpc>
                <a:spcPct val="115000"/>
              </a:lnSpc>
              <a:spcBef>
                <a:spcPts val="1500"/>
              </a:spcBef>
              <a:spcAft>
                <a:spcPts val="0"/>
              </a:spcAft>
              <a:buClr>
                <a:schemeClr val="dk1"/>
              </a:buClr>
              <a:buSzPts val="1100"/>
              <a:buFont typeface="Arial"/>
              <a:buNone/>
            </a:pPr>
            <a:r>
              <a:rPr lang="es-ES" sz="1200">
                <a:solidFill>
                  <a:srgbClr val="AEA79C"/>
                </a:solidFill>
                <a:highlight>
                  <a:srgbClr val="151615"/>
                </a:highlight>
                <a:latin typeface="Helvetica Neue"/>
                <a:ea typeface="Helvetica Neue"/>
                <a:cs typeface="Helvetica Neue"/>
                <a:sym typeface="Helvetica Neue"/>
              </a:rPr>
              <a:t>Solo puede haber una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instrucción en un Dockerfile. Si enumera más de una </a:t>
            </a:r>
            <a:r>
              <a:rPr lang="es-ES" sz="1050">
                <a:solidFill>
                  <a:srgbClr val="AEA79C"/>
                </a:solidFill>
                <a:highlight>
                  <a:srgbClr val="1A1B1B"/>
                </a:highlight>
                <a:latin typeface="Roboto Mono"/>
                <a:ea typeface="Roboto Mono"/>
                <a:cs typeface="Roboto Mono"/>
                <a:sym typeface="Roboto Mono"/>
              </a:rPr>
              <a:t>CMD</a:t>
            </a:r>
            <a:r>
              <a:rPr lang="es-ES" sz="1200">
                <a:solidFill>
                  <a:srgbClr val="AEA79C"/>
                </a:solidFill>
                <a:highlight>
                  <a:srgbClr val="151615"/>
                </a:highlight>
                <a:latin typeface="Helvetica Neue"/>
                <a:ea typeface="Helvetica Neue"/>
                <a:cs typeface="Helvetica Neue"/>
                <a:sym typeface="Helvetica Neue"/>
              </a:rPr>
              <a:t>, solo la última tendrá efecto.</a:t>
            </a:r>
            <a:endParaRPr sz="1200">
              <a:solidFill>
                <a:srgbClr val="AEA79C"/>
              </a:solidFill>
              <a:highlight>
                <a:srgbClr val="151615"/>
              </a:highlight>
              <a:latin typeface="Helvetica Neue"/>
              <a:ea typeface="Helvetica Neue"/>
              <a:cs typeface="Helvetica Neue"/>
              <a:sym typeface="Helvetica Neue"/>
            </a:endParaRPr>
          </a:p>
          <a:p>
            <a:pPr indent="0" lvl="0" marL="0" rtl="0" algn="l">
              <a:lnSpc>
                <a:spcPct val="100000"/>
              </a:lnSpc>
              <a:spcBef>
                <a:spcPts val="150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c306e383b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2c306e383b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306e383b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c306e383b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c306e383b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c306e383b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306e383b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g2c306e383b8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4ccab47e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d4ccab47e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d56a3e97c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d56a3e97c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c306e383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2c306e383b8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u="sng">
                <a:solidFill>
                  <a:schemeClr val="hlink"/>
                </a:solidFill>
                <a:hlinkClick r:id="rId2"/>
              </a:rPr>
              <a:t>https://www.linkedin.com/pulse/docker-mapeo-de-puertos-port-mapping-gabriel-alonso-ibarlucea/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i="1" lang="es-ES" sz="1050">
                <a:solidFill>
                  <a:srgbClr val="5C6370"/>
                </a:solidFill>
                <a:latin typeface="Courier New"/>
                <a:ea typeface="Courier New"/>
                <a:cs typeface="Courier New"/>
                <a:sym typeface="Courier New"/>
              </a:rPr>
              <a:t># Mostrar las reglas para verificar</a:t>
            </a:r>
            <a:endParaRPr sz="1050">
              <a:solidFill>
                <a:srgbClr val="ABB2BF"/>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s-ES" sz="1050">
                <a:solidFill>
                  <a:srgbClr val="D19A66"/>
                </a:solidFill>
                <a:latin typeface="Courier New"/>
                <a:ea typeface="Courier New"/>
                <a:cs typeface="Courier New"/>
                <a:sym typeface="Courier New"/>
              </a:rPr>
              <a:t>echo</a:t>
            </a:r>
            <a:r>
              <a:rPr lang="es-ES" sz="1050">
                <a:solidFill>
                  <a:srgbClr val="ABB2BF"/>
                </a:solidFill>
                <a:latin typeface="Courier New"/>
                <a:ea typeface="Courier New"/>
                <a:cs typeface="Courier New"/>
                <a:sym typeface="Courier New"/>
              </a:rPr>
              <a:t> </a:t>
            </a:r>
            <a:r>
              <a:rPr lang="es-ES" sz="1050">
                <a:solidFill>
                  <a:srgbClr val="98C379"/>
                </a:solidFill>
                <a:latin typeface="Courier New"/>
                <a:ea typeface="Courier New"/>
                <a:cs typeface="Courier New"/>
                <a:sym typeface="Courier New"/>
              </a:rPr>
              <a:t>"Reglas en la tabla NAT:"</a:t>
            </a:r>
            <a:endParaRPr sz="1050">
              <a:solidFill>
                <a:srgbClr val="ABB2BF"/>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s-ES" sz="1050">
                <a:solidFill>
                  <a:srgbClr val="ABB2BF"/>
                </a:solidFill>
                <a:latin typeface="Courier New"/>
                <a:ea typeface="Courier New"/>
                <a:cs typeface="Courier New"/>
                <a:sym typeface="Courier New"/>
              </a:rPr>
              <a:t>iptables -t nat -L -n -v</a:t>
            </a:r>
            <a:endParaRPr sz="1050">
              <a:solidFill>
                <a:srgbClr val="ABB2BF"/>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s-ES" sz="1050">
                <a:solidFill>
                  <a:srgbClr val="D19A66"/>
                </a:solidFill>
                <a:latin typeface="Courier New"/>
                <a:ea typeface="Courier New"/>
                <a:cs typeface="Courier New"/>
                <a:sym typeface="Courier New"/>
              </a:rPr>
              <a:t>echo</a:t>
            </a:r>
            <a:r>
              <a:rPr lang="es-ES" sz="1050">
                <a:solidFill>
                  <a:srgbClr val="ABB2BF"/>
                </a:solidFill>
                <a:latin typeface="Courier New"/>
                <a:ea typeface="Courier New"/>
                <a:cs typeface="Courier New"/>
                <a:sym typeface="Courier New"/>
              </a:rPr>
              <a:t> </a:t>
            </a:r>
            <a:r>
              <a:rPr lang="es-ES" sz="1050">
                <a:solidFill>
                  <a:srgbClr val="98C379"/>
                </a:solidFill>
                <a:latin typeface="Courier New"/>
                <a:ea typeface="Courier New"/>
                <a:cs typeface="Courier New"/>
                <a:sym typeface="Courier New"/>
              </a:rPr>
              <a:t>"Reglas en la tabla FILTER:"</a:t>
            </a:r>
            <a:endParaRPr sz="1050">
              <a:solidFill>
                <a:srgbClr val="ABB2BF"/>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s-ES" sz="1050">
                <a:solidFill>
                  <a:srgbClr val="ABB2BF"/>
                </a:solidFill>
                <a:latin typeface="Courier New"/>
                <a:ea typeface="Courier New"/>
                <a:cs typeface="Courier New"/>
                <a:sym typeface="Courier New"/>
              </a:rPr>
              <a:t>iptables -t filter -L -n -v</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d30edd23f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g2d30edd23fb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ES"/>
              <a:t>https://www.linkedin.com/pulse/docker-mapeo-de-puertos-port-mapping-gabriel-alonso-ibarlucea/</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d577e70c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d577e70c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c306e383b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g2c306e383b8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d56a3e97c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d56a3e97c8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d56a3e97c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d56a3e97c8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d56a3e97c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2d56a3e97c8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d56a3e97c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2d56a3e97c8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d56a3e97c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d56a3e97c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4ccab47e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d4ccab47e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d56a3e97c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2d56a3e97c8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d56a3e97c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2d56a3e97c8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d56a3e97c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d56a3e97c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d56a3e97c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d56a3e97c8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d56a3e97c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d56a3e97c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d56a3e97c8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d56a3e97c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c306e383b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c306e383b8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d577e70cb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d577e70c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245c216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2245c2166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153417d1a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3153417d1aa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d4ccab47e3_0_1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g2d4ccab47e3_0_1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2d4ccab47e3_0_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d4ccab47e3_0_18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g2d4ccab47e3_0_18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g2d4ccab47e3_0_1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d4ccab47e3_0_1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cSld name="CUSTOM_1">
    <p:bg>
      <p:bgPr>
        <a:solidFill>
          <a:schemeClr val="lt1"/>
        </a:solidFill>
      </p:bgPr>
    </p:bg>
    <p:spTree>
      <p:nvGrpSpPr>
        <p:cNvPr id="50" name="Shape 50"/>
        <p:cNvGrpSpPr/>
        <p:nvPr/>
      </p:nvGrpSpPr>
      <p:grpSpPr>
        <a:xfrm>
          <a:off x="0" y="0"/>
          <a:ext cx="0" cy="0"/>
          <a:chOff x="0" y="0"/>
          <a:chExt cx="0" cy="0"/>
        </a:xfrm>
      </p:grpSpPr>
      <p:pic>
        <p:nvPicPr>
          <p:cNvPr id="51" name="Google Shape;51;g2d4ccab47e3_0_193"/>
          <p:cNvPicPr preferRelativeResize="0"/>
          <p:nvPr/>
        </p:nvPicPr>
        <p:blipFill rotWithShape="1">
          <a:blip r:embed="rId2">
            <a:alphaModFix/>
          </a:blip>
          <a:srcRect b="0" l="0" r="0" t="0"/>
          <a:stretch/>
        </p:blipFill>
        <p:spPr>
          <a:xfrm>
            <a:off x="3808700" y="4345175"/>
            <a:ext cx="1671749" cy="7219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rmal">
  <p:cSld name="slide break v1">
    <p:bg>
      <p:bgPr>
        <a:solidFill>
          <a:schemeClr val="lt1"/>
        </a:solidFill>
      </p:bgPr>
    </p:bg>
    <p:spTree>
      <p:nvGrpSpPr>
        <p:cNvPr id="52" name="Shape 52"/>
        <p:cNvGrpSpPr/>
        <p:nvPr/>
      </p:nvGrpSpPr>
      <p:grpSpPr>
        <a:xfrm>
          <a:off x="0" y="0"/>
          <a:ext cx="0" cy="0"/>
          <a:chOff x="0" y="0"/>
          <a:chExt cx="0" cy="0"/>
        </a:xfrm>
      </p:grpSpPr>
      <p:pic>
        <p:nvPicPr>
          <p:cNvPr id="53" name="Google Shape;53;g2d4ccab47e3_0_196"/>
          <p:cNvPicPr preferRelativeResize="0"/>
          <p:nvPr/>
        </p:nvPicPr>
        <p:blipFill rotWithShape="1">
          <a:blip r:embed="rId2">
            <a:alphaModFix/>
          </a:blip>
          <a:srcRect b="0" l="0" r="0" t="0"/>
          <a:stretch/>
        </p:blipFill>
        <p:spPr>
          <a:xfrm>
            <a:off x="8238525" y="4465375"/>
            <a:ext cx="864051" cy="638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4" name="Shape 54"/>
        <p:cNvGrpSpPr/>
        <p:nvPr/>
      </p:nvGrpSpPr>
      <p:grpSpPr>
        <a:xfrm>
          <a:off x="0" y="0"/>
          <a:ext cx="0" cy="0"/>
          <a:chOff x="0" y="0"/>
          <a:chExt cx="0" cy="0"/>
        </a:xfrm>
      </p:grpSpPr>
      <p:sp>
        <p:nvSpPr>
          <p:cNvPr id="55" name="Google Shape;55;g2d4ccab47e3_0_199"/>
          <p:cNvSpPr txBox="1"/>
          <p:nvPr>
            <p:ph type="ctrTitle"/>
          </p:nvPr>
        </p:nvSpPr>
        <p:spPr>
          <a:xfrm>
            <a:off x="311708" y="744575"/>
            <a:ext cx="8520600" cy="2052600"/>
          </a:xfrm>
          <a:prstGeom prst="rect">
            <a:avLst/>
          </a:prstGeom>
          <a:noFill/>
          <a:ln>
            <a:noFill/>
          </a:ln>
        </p:spPr>
        <p:txBody>
          <a:bodyPr anchorCtr="0" anchor="b" bIns="51425" lIns="51425" spcFirstLastPara="1" rIns="51425" wrap="square" tIns="5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g2d4ccab47e3_0_199"/>
          <p:cNvSpPr txBox="1"/>
          <p:nvPr>
            <p:ph idx="1" type="subTitle"/>
          </p:nvPr>
        </p:nvSpPr>
        <p:spPr>
          <a:xfrm>
            <a:off x="311700" y="2834125"/>
            <a:ext cx="8520600" cy="792600"/>
          </a:xfrm>
          <a:prstGeom prst="rect">
            <a:avLst/>
          </a:prstGeom>
          <a:noFill/>
          <a:ln>
            <a:noFill/>
          </a:ln>
        </p:spPr>
        <p:txBody>
          <a:bodyPr anchorCtr="0" anchor="t" bIns="51425" lIns="51425" spcFirstLastPara="1" rIns="51425" wrap="square" tIns="5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g2d4ccab47e3_0_199"/>
          <p:cNvSpPr txBox="1"/>
          <p:nvPr>
            <p:ph idx="12" type="sldNum"/>
          </p:nvPr>
        </p:nvSpPr>
        <p:spPr>
          <a:xfrm>
            <a:off x="8472458" y="4663217"/>
            <a:ext cx="548700" cy="393600"/>
          </a:xfrm>
          <a:prstGeom prst="rect">
            <a:avLst/>
          </a:prstGeom>
          <a:noFill/>
          <a:ln>
            <a:noFill/>
          </a:ln>
        </p:spPr>
        <p:txBody>
          <a:bodyPr anchorCtr="0" anchor="t" bIns="28575" lIns="28575" spcFirstLastPara="1" rIns="28575" wrap="square" tIns="28575">
            <a:noAutofit/>
          </a:bodyPr>
          <a:lstStyle>
            <a:lvl1pPr indent="0" lvl="0"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900"/>
              <a:buFont typeface="Gill Sans"/>
              <a:buNone/>
              <a:defRPr b="0" i="0" sz="9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howMasterSp="0">
  <p:cSld name="1_blank_1">
    <p:bg>
      <p:bgPr>
        <a:solidFill>
          <a:schemeClr val="lt1"/>
        </a:solidFill>
      </p:bgPr>
    </p:bg>
    <p:spTree>
      <p:nvGrpSpPr>
        <p:cNvPr id="58" name="Shape 58"/>
        <p:cNvGrpSpPr/>
        <p:nvPr/>
      </p:nvGrpSpPr>
      <p:grpSpPr>
        <a:xfrm>
          <a:off x="0" y="0"/>
          <a:ext cx="0" cy="0"/>
          <a:chOff x="0" y="0"/>
          <a:chExt cx="0" cy="0"/>
        </a:xfrm>
      </p:grpSpPr>
      <p:pic>
        <p:nvPicPr>
          <p:cNvPr id="59" name="Google Shape;59;g2d4ccab47e3_0_203"/>
          <p:cNvPicPr preferRelativeResize="0"/>
          <p:nvPr/>
        </p:nvPicPr>
        <p:blipFill rotWithShape="1">
          <a:blip r:embed="rId2">
            <a:alphaModFix/>
          </a:blip>
          <a:srcRect b="0" l="0" r="0" t="0"/>
          <a:stretch/>
        </p:blipFill>
        <p:spPr>
          <a:xfrm>
            <a:off x="3588800" y="1131250"/>
            <a:ext cx="2119626" cy="15042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d4ccab47e3_0_1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g2d4ccab47e3_0_1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d4ccab47e3_0_1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g2d4ccab47e3_0_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g2d4ccab47e3_0_1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d4ccab47e3_0_16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g2d4ccab47e3_0_16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g2d4ccab47e3_0_16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g2d4ccab47e3_0_1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d4ccab47e3_0_1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g2d4ccab47e3_0_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d4ccab47e3_0_17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g2d4ccab47e3_0_17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g2d4ccab47e3_0_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d4ccab47e3_0_175"/>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g2d4ccab47e3_0_1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d4ccab47e3_0_17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g2d4ccab47e3_0_17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g2d4ccab47e3_0_17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g2d4ccab47e3_0_17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g2d4ccab47e3_0_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d4ccab47e3_0_18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g2d4ccab47e3_0_1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d4ccab47e3_0_1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g2d4ccab47e3_0_1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g2d4ccab47e3_0_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 Id="rId3" Type="http://schemas.openxmlformats.org/officeDocument/2006/relationships/hyperlink" Target="https://www.returngis.net/2020/12/como-funcionan-las-redes-en-docker/"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hyperlink" Target="https://www.returngis.net/2020/12/como-funcionan-las-redes-en-docker/"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hyperlink" Target="https://docs.docker.com/engine/network/drivers/bridge/" TargetMode="External"/><Relationship Id="rId4" Type="http://schemas.openxmlformats.org/officeDocument/2006/relationships/image" Target="../media/image79.png"/><Relationship Id="rId5"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 Id="rId3" Type="http://schemas.openxmlformats.org/officeDocument/2006/relationships/hyperlink" Target="https://www.returngis.net/2020/12/como-funcionan-las-redes-en-docker/"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 Id="rId3" Type="http://schemas.openxmlformats.org/officeDocument/2006/relationships/hyperlink" Target="https://www.returngis.net/2020/12/como-funcionan-las-redes-en-docke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7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 Id="rId3" Type="http://schemas.openxmlformats.org/officeDocument/2006/relationships/hyperlink" Target="https://www.returngis.net/2020/12/como-funcionan-las-redes-en-docker/"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 Id="rId3" Type="http://schemas.openxmlformats.org/officeDocument/2006/relationships/image" Target="../media/image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 Id="rId3" Type="http://schemas.openxmlformats.org/officeDocument/2006/relationships/hyperlink" Target="https://www.returngis.net/2020/12/como-funcionan-las-redes-en-dock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0.xml"/><Relationship Id="rId3" Type="http://schemas.openxmlformats.org/officeDocument/2006/relationships/image" Target="../media/image8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 Id="rId3" Type="http://schemas.openxmlformats.org/officeDocument/2006/relationships/hyperlink" Target="https://docs.docker.com/build/building/multi-platform/#getting-started" TargetMode="External"/><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 Id="rId3" Type="http://schemas.openxmlformats.org/officeDocument/2006/relationships/hyperlink" Target="https://github.com/docker/buildx/blob/master/docs/reference/buildx_create.md#driver"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 Id="rId3" Type="http://schemas.openxmlformats.org/officeDocument/2006/relationships/hyperlink" Target="https://docs.docker.com/reference/dockerfile/#automatic-platform-args-in-the-global-scope"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hyperlink" Target="https://www.composerize.com/" TargetMode="External"/><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hyperlink" Target="https://www.composerize.co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hyperlink" Target="https://docs.docker.com/reference/compose-file/" TargetMode="External"/><Relationship Id="rId4" Type="http://schemas.openxmlformats.org/officeDocument/2006/relationships/hyperlink" Target="https://github.com/dockersamples" TargetMode="External"/><Relationship Id="rId5" Type="http://schemas.openxmlformats.org/officeDocument/2006/relationships/hyperlink" Target="https://github.com/docker/awesome-compose"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85.png"/><Relationship Id="rId4" Type="http://schemas.openxmlformats.org/officeDocument/2006/relationships/hyperlink" Target="http://mesos.apache.org/"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hyperlink" Target="https://12factor.net/"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8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8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 Id="rId3" Type="http://schemas.openxmlformats.org/officeDocument/2006/relationships/image" Target="../media/image8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 Id="rId3" Type="http://schemas.openxmlformats.org/officeDocument/2006/relationships/hyperlink" Target="https://docs.docker.com/engine/swarm/how-swarm-mode-works/services/" TargetMode="External"/><Relationship Id="rId4" Type="http://schemas.openxmlformats.org/officeDocument/2006/relationships/image" Target="../media/image10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6.xml"/><Relationship Id="rId3" Type="http://schemas.openxmlformats.org/officeDocument/2006/relationships/image" Target="../media/image10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 Id="rId3" Type="http://schemas.openxmlformats.org/officeDocument/2006/relationships/hyperlink" Target="https://docs.docker.com/engine/swarm/how-swarm-mode-works/services/" TargetMode="External"/><Relationship Id="rId4" Type="http://schemas.openxmlformats.org/officeDocument/2006/relationships/image" Target="../media/image9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9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 Id="rId3" Type="http://schemas.openxmlformats.org/officeDocument/2006/relationships/hyperlink" Target="https://12factor.net/"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 Id="rId3" Type="http://schemas.openxmlformats.org/officeDocument/2006/relationships/hyperlink" Target="https://docs.docker.com/compose/compose-file/deploy/" TargetMode="External"/></Relationships>
</file>

<file path=ppt/slides/_rels/slide132.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image" Target="../media/image102.png"/><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87.png"/><Relationship Id="rId4" Type="http://schemas.openxmlformats.org/officeDocument/2006/relationships/image" Target="../media/image95.png"/><Relationship Id="rId9"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105.png"/><Relationship Id="rId4" Type="http://schemas.openxmlformats.org/officeDocument/2006/relationships/image" Target="../media/image97.png"/><Relationship Id="rId5" Type="http://schemas.openxmlformats.org/officeDocument/2006/relationships/image" Target="../media/image107.png"/><Relationship Id="rId6" Type="http://schemas.openxmlformats.org/officeDocument/2006/relationships/image" Target="../media/image108.png"/></Relationships>
</file>

<file path=ppt/slides/_rels/slide134.xml.rels><?xml version="1.0" encoding="UTF-8" standalone="yes"?><Relationships xmlns="http://schemas.openxmlformats.org/package/2006/relationships"><Relationship Id="rId10" Type="http://schemas.openxmlformats.org/officeDocument/2006/relationships/hyperlink" Target="https://devopscube.com/what-is-docker/" TargetMode="External"/><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hyperlink" Target="https://docs.docker.com/develop/develop-images/dockerfile_best-practices/" TargetMode="External"/><Relationship Id="rId4" Type="http://schemas.openxmlformats.org/officeDocument/2006/relationships/hyperlink" Target="https://hub.docker.com/" TargetMode="External"/><Relationship Id="rId9" Type="http://schemas.openxmlformats.org/officeDocument/2006/relationships/hyperlink" Target="https://www.decomposerize.com/" TargetMode="External"/><Relationship Id="rId5" Type="http://schemas.openxmlformats.org/officeDocument/2006/relationships/hyperlink" Target="https://github.com/wagoodman/dive" TargetMode="External"/><Relationship Id="rId6" Type="http://schemas.openxmlformats.org/officeDocument/2006/relationships/hyperlink" Target="https://www.docker.com/resources/what-container/" TargetMode="External"/><Relationship Id="rId7" Type="http://schemas.openxmlformats.org/officeDocument/2006/relationships/hyperlink" Target="https://www.composerize.com/" TargetMode="External"/><Relationship Id="rId8" Type="http://schemas.openxmlformats.org/officeDocument/2006/relationships/hyperlink" Target="https://github.com/dockersamples/example-voting-app"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 Id="rId3" Type="http://schemas.openxmlformats.org/officeDocument/2006/relationships/image" Target="../media/image5.png"/><Relationship Id="rId4"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www.docker.com/pricing/november-2024-subscription-changes/#annual" TargetMode="Externa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arquitectoit.com/docker/que-es-docker/" TargetMode="External"/><Relationship Id="rId4" Type="http://schemas.openxmlformats.org/officeDocument/2006/relationships/hyperlink" Target="https://arquitectoit.com/docker/que-es-docker/" TargetMode="External"/><Relationship Id="rId5" Type="http://schemas.openxmlformats.org/officeDocument/2006/relationships/hyperlink" Target="https://arquitectoit.com/docker/que-es-docker/" TargetMode="External"/><Relationship Id="rId6" Type="http://schemas.openxmlformats.org/officeDocument/2006/relationships/image" Target="../media/image22.png"/><Relationship Id="rId7" Type="http://schemas.openxmlformats.org/officeDocument/2006/relationships/image" Target="../media/image17.png"/></Relationships>
</file>

<file path=ppt/slides/_rels/slide25.xml.rels><?xml version="1.0" encoding="UTF-8" standalone="yes"?><Relationships xmlns="http://schemas.openxmlformats.org/package/2006/relationships"><Relationship Id="rId10" Type="http://schemas.openxmlformats.org/officeDocument/2006/relationships/hyperlink" Target="https://labs.play-with-docker.com/" TargetMode="External"/><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docs.docker.com/desktop/use-desktop/" TargetMode="External"/><Relationship Id="rId4" Type="http://schemas.openxmlformats.org/officeDocument/2006/relationships/hyperlink" Target="https://docs.docker.com/desktop/install/windows-install/" TargetMode="External"/><Relationship Id="rId9" Type="http://schemas.openxmlformats.org/officeDocument/2006/relationships/hyperlink" Target="https://docs.docker.com/desktop/install/fedora/" TargetMode="External"/><Relationship Id="rId5" Type="http://schemas.openxmlformats.org/officeDocument/2006/relationships/hyperlink" Target="https://docs.docker.com/desktop/install/mac-install/" TargetMode="External"/><Relationship Id="rId6" Type="http://schemas.openxmlformats.org/officeDocument/2006/relationships/hyperlink" Target="https://docs.docker.com/get-started/get-docker/" TargetMode="External"/><Relationship Id="rId7" Type="http://schemas.openxmlformats.org/officeDocument/2006/relationships/hyperlink" Target="https://docs.docker.com/desktop/install/ubuntu/" TargetMode="External"/><Relationship Id="rId8" Type="http://schemas.openxmlformats.org/officeDocument/2006/relationships/hyperlink" Target="https://docs.docker.com/desktop/install/debia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labs.iximiuz.com/tutorials/docker-container-management-commands" TargetMode="External"/><Relationship Id="rId4" Type="http://schemas.openxmlformats.org/officeDocument/2006/relationships/image" Target="../media/image34.png"/><Relationship Id="rId5" Type="http://schemas.openxmlformats.org/officeDocument/2006/relationships/hyperlink" Target="https://docs.docker.com/get-started/docker_cheatsheet.pdf" TargetMode="External"/><Relationship Id="rId6" Type="http://schemas.openxmlformats.org/officeDocument/2006/relationships/hyperlink" Target="https://docs.docker.com/reference/cli/dock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s://docs.docker.com/desktop/use-desktop/" TargetMode="External"/><Relationship Id="rId4" Type="http://schemas.openxmlformats.org/officeDocument/2006/relationships/image" Target="../media/image16.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4.jpg"/><Relationship Id="rId4" Type="http://schemas.openxmlformats.org/officeDocument/2006/relationships/image" Target="../media/image5.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docs.docker.com/desktop/use-desktop/" TargetMode="External"/><Relationship Id="rId4" Type="http://schemas.openxmlformats.org/officeDocument/2006/relationships/image" Target="../media/image18.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docs.docker.com/desktop/use-desktop/" TargetMode="External"/><Relationship Id="rId4" Type="http://schemas.openxmlformats.org/officeDocument/2006/relationships/image" Target="../media/image28.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docs.docker.com/desktop/use-desktop/" TargetMode="External"/><Relationship Id="rId4" Type="http://schemas.openxmlformats.org/officeDocument/2006/relationships/hyperlink" Target="https://docs.docker.com/engine/daemon/" TargetMode="External"/><Relationship Id="rId5" Type="http://schemas.openxmlformats.org/officeDocument/2006/relationships/hyperlink" Target="https://docs.docker.com/reference/cli/dockerd/#daemon-configuration-file" TargetMode="External"/><Relationship Id="rId6" Type="http://schemas.openxmlformats.org/officeDocument/2006/relationships/image" Target="../media/image16.png"/><Relationship Id="rId7"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s://docs.docker.com/desktop/use-desktop/" TargetMode="External"/><Relationship Id="rId4" Type="http://schemas.openxmlformats.org/officeDocument/2006/relationships/hyperlink" Target="https://docs.docker.com/desktop/use-desktop/"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docs.docker.com/desktop/use-deskto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docs.docker.com/desktop/use-desktop/" TargetMode="External"/><Relationship Id="rId4" Type="http://schemas.openxmlformats.org/officeDocument/2006/relationships/image" Target="../media/image36.pn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docs.docker.com/desktop/use-desktop/" TargetMode="Externa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docs.docker.com/desktop/use-desktop/" TargetMode="External"/><Relationship Id="rId4"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docs.docker.com/desktop/use-deskto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docs.docker.com/desktop/use-deskto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docs.docker.com/desktop/use-desktop/" TargetMode="External"/><Relationship Id="rId4" Type="http://schemas.openxmlformats.org/officeDocument/2006/relationships/hyperlink" Target="https://docs.docker.com/engine/security/protect-access/#use-tls-https-to-protect-the-docker-daemon-socket" TargetMode="External"/><Relationship Id="rId5"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docs.docker.com/desktop/use-deskto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s://docs.docker.com/desktop/use-deskto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hyperlink" Target="https://medium.com/@jonathanlopeztorres/docker-pull-desentra%C3%B1ado-un-viaje-detallado-desde-el-comando-hasta-la-imagen-69960950ca71" TargetMode="Externa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https://labs.iximiuz.com/tutorials/docker-container-management-commands" TargetMode="Externa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s://labs.iximiuz.com/tutorials/docker-container-management-commands" TargetMode="Externa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hyperlink" Target="https://medium.com/@sayalishewale12/complete-guide-to-creating-and-pushing-docker-images-to-amazon-ecr-70b67ac1ab4c" TargetMode="Externa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labs.iximiuz.com/tutorials/extracting-container-image-filesystem" TargetMode="Externa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s://docs.docker.com/get-started/docker-concepts/building-images/writing-a-dockerfil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docs.docker.com/reference/dockerfil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devopscube.com/build-docker-image/" TargetMode="External"/><Relationship Id="rId4" Type="http://schemas.openxmlformats.org/officeDocument/2006/relationships/image" Target="../media/image6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hyperlink" Target="https://www.docker.com/blog/docker-best-practices-choosing-between-run-cmd-and-entrypoint/" TargetMode="External"/><Relationship Id="rId4" Type="http://schemas.openxmlformats.org/officeDocument/2006/relationships/hyperlink" Target="https://docs.docker.com/engine/reference/builder/#cmd" TargetMode="External"/><Relationship Id="rId5" Type="http://schemas.openxmlformats.org/officeDocument/2006/relationships/hyperlink" Target="https://docs.docker.com/reference/dockerfile/#entrypoint" TargetMode="External"/><Relationship Id="rId6" Type="http://schemas.openxmlformats.org/officeDocument/2006/relationships/hyperlink" Target="https://docs.docker.com/reference/dockerfile/#ru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hyperlink" Target="https://www.docker.com/blog/docker-best-practices-choosing-between-run-cmd-and-entrypoint/" TargetMode="Externa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hyperlink" Target="https://www.augmentedmind.de/2022/05/15/docker-image-tag-best-practices/" TargetMode="Externa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hyperlink" Target="https://stevelasker.blog/2018/03/01/docker-tagging-best-practices-for-tagging-and-versioning-docker-images/" TargetMode="Externa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hyperlink" Target="https://docs.gitlab.com/ee/ci/variables/predefined_variables.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70.png"/><Relationship Id="rId4" Type="http://schemas.openxmlformats.org/officeDocument/2006/relationships/hyperlink" Target="https://www.clickittech.com/devops/docker-security-best-practic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docs.docker.com/storage/volum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hyperlink" Target="https://www.returngis.net/2020/12/como-funcionan-las-redes-en-docker/" TargetMode="Externa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hyperlink" Target="https://www.returngis.net/2020/12/como-funcionan-las-redes-en-docker/"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hyperlink" Target="https://docs.docker.com/storage/volume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hyperlink" Target="https://docs.docker.com/storage/volumes/" TargetMode="External"/><Relationship Id="rId4" Type="http://schemas.openxmlformats.org/officeDocument/2006/relationships/image" Target="../media/image6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hyperlink" Target="https://docs.docker.com/storage/volum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hyperlink" Target="https://docs.docker.com/storage/" TargetMode="External"/><Relationship Id="rId4" Type="http://schemas.openxmlformats.org/officeDocument/2006/relationships/image" Target="../media/image72.png"/><Relationship Id="rId5"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hyperlink" Target="https://docs.docker.com/storage/" TargetMode="External"/><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hyperlink" Target="https://docs.docker.com/storage/"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hyperlink" Target="https://docs.docker.com/storage/" TargetMode="Externa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hyperlink" Target="https://docs.docker.com/storage/"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 Id="rId3" Type="http://schemas.openxmlformats.org/officeDocument/2006/relationships/hyperlink" Target="https://docs.docker.com/storage/" TargetMode="Externa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 Id="rId3" Type="http://schemas.openxmlformats.org/officeDocument/2006/relationships/hyperlink" Target="https://docs.docker.com/storage/"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 Id="rId3" Type="http://schemas.openxmlformats.org/officeDocument/2006/relationships/hyperlink" Target="https://docs.docker.com/storage/" TargetMode="External"/><Relationship Id="rId4" Type="http://schemas.openxmlformats.org/officeDocument/2006/relationships/hyperlink" Target="https://docs.docker.com/engine/storage/volumes/" TargetMode="External"/><Relationship Id="rId5" Type="http://schemas.openxmlformats.org/officeDocument/2006/relationships/hyperlink" Target="https://docs.docker.com/engine/storage/bind-mounts/" TargetMode="External"/><Relationship Id="rId6" Type="http://schemas.openxmlformats.org/officeDocument/2006/relationships/hyperlink" Target="https://docs.docker.com/engine/storage/tmpfs/"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hyperlink" Target="https://www.returngis.net/2020/12/como-funcionan-las-redes-en-docker/"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Relationship Id="rId3" Type="http://schemas.openxmlformats.org/officeDocument/2006/relationships/hyperlink" Target="https://www.returngis.net/2020/12/como-funcionan-las-redes-en-dock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g1f3b18c1f07_0_13"/>
          <p:cNvPicPr preferRelativeResize="0"/>
          <p:nvPr/>
        </p:nvPicPr>
        <p:blipFill rotWithShape="1">
          <a:blip r:embed="rId3">
            <a:alphaModFix/>
          </a:blip>
          <a:srcRect b="1219" l="29560" r="25724" t="1209"/>
          <a:stretch/>
        </p:blipFill>
        <p:spPr>
          <a:xfrm>
            <a:off x="2693225" y="62475"/>
            <a:ext cx="4074552" cy="4025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nvSpPr>
        <p:spPr>
          <a:xfrm>
            <a:off x="263209" y="271034"/>
            <a:ext cx="5841756" cy="569407"/>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chemeClr val="dk1"/>
              </a:buClr>
              <a:buSzPts val="1100"/>
              <a:buFont typeface="Arial"/>
              <a:buNone/>
            </a:pPr>
            <a:r>
              <a:rPr b="1" i="0" lang="es-ES" sz="3400" u="none" cap="none" strike="noStrike">
                <a:solidFill>
                  <a:srgbClr val="1871C2"/>
                </a:solidFill>
                <a:latin typeface="Comic Sans MS"/>
                <a:ea typeface="Comic Sans MS"/>
                <a:cs typeface="Comic Sans MS"/>
                <a:sym typeface="Comic Sans MS"/>
              </a:rPr>
              <a:t>¿Por qué se usa Docker?</a:t>
            </a:r>
            <a:endParaRPr b="1" i="0" sz="3100" u="none" cap="none" strike="noStrike">
              <a:solidFill>
                <a:srgbClr val="1871C2"/>
              </a:solidFill>
              <a:latin typeface="Comic Sans MS"/>
              <a:ea typeface="Comic Sans MS"/>
              <a:cs typeface="Comic Sans MS"/>
              <a:sym typeface="Comic Sans MS"/>
            </a:endParaRPr>
          </a:p>
        </p:txBody>
      </p:sp>
      <p:sp>
        <p:nvSpPr>
          <p:cNvPr id="128" name="Google Shape;128;p21"/>
          <p:cNvSpPr txBox="1"/>
          <p:nvPr/>
        </p:nvSpPr>
        <p:spPr>
          <a:xfrm>
            <a:off x="430050" y="1249450"/>
            <a:ext cx="8429700" cy="2678100"/>
          </a:xfrm>
          <a:prstGeom prst="rect">
            <a:avLst/>
          </a:prstGeom>
          <a:noFill/>
          <a:ln>
            <a:noFill/>
          </a:ln>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Uso eficiente de los recursos del sistema</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Ciclos de entrega de software más rápido</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Permite la portabilidad de la aplicación.</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Mejora la productividad de los desarrolladores.</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lang="es-ES" sz="2700">
                <a:solidFill>
                  <a:schemeClr val="dk1"/>
                </a:solidFill>
                <a:latin typeface="Comic Sans MS"/>
                <a:ea typeface="Comic Sans MS"/>
                <a:cs typeface="Comic Sans MS"/>
                <a:sym typeface="Comic Sans MS"/>
              </a:rPr>
              <a:t>Soporta la arquitectura basada en microservicios</a:t>
            </a:r>
            <a:endParaRPr sz="2700">
              <a:solidFill>
                <a:schemeClr val="dk1"/>
              </a:solidFill>
              <a:latin typeface="Comic Sans MS"/>
              <a:ea typeface="Comic Sans MS"/>
              <a:cs typeface="Comic Sans MS"/>
              <a:sym typeface="Comic Sans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2d577e70cbb_0_29">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 - Bridge</a:t>
            </a:r>
            <a:endParaRPr b="0" i="0" sz="1800" u="none" cap="none" strike="noStrike">
              <a:solidFill>
                <a:schemeClr val="dk2"/>
              </a:solidFill>
              <a:latin typeface="Arial"/>
              <a:ea typeface="Arial"/>
              <a:cs typeface="Arial"/>
              <a:sym typeface="Arial"/>
            </a:endParaRPr>
          </a:p>
        </p:txBody>
      </p:sp>
      <p:sp>
        <p:nvSpPr>
          <p:cNvPr id="727" name="Google Shape;727;g2d577e70cbb_0_29"/>
          <p:cNvSpPr txBox="1"/>
          <p:nvPr/>
        </p:nvSpPr>
        <p:spPr>
          <a:xfrm>
            <a:off x="296400" y="927750"/>
            <a:ext cx="85512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latin typeface="Comic Sans MS"/>
                <a:ea typeface="Comic Sans MS"/>
                <a:cs typeface="Comic Sans MS"/>
                <a:sym typeface="Comic Sans MS"/>
              </a:rPr>
              <a:t>Una red bridge utiliza un bridge de software que permite que los contenedores conectados a la misma red bridge se comuniquen, a la vez que proporciona aislamiento de los contenedores que no están conectados a esa red bridge.</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El driver de bridge de Docker instala automáticamente reglas en la máquina anfitriona para que los contenedores de diferentes redes de puente no puedan comunicarse directamente entre sí.</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Una red llamada “bridge” se crea de manera </a:t>
            </a:r>
            <a:r>
              <a:rPr lang="es-ES" sz="1600">
                <a:latin typeface="Comic Sans MS"/>
                <a:ea typeface="Comic Sans MS"/>
                <a:cs typeface="Comic Sans MS"/>
                <a:sym typeface="Comic Sans MS"/>
              </a:rPr>
              <a:t>automática y todos los contenedores nuevos se conectaran a esa red, a menos que se les indique lo contrario.</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Podemos definir redes de tipo bridge, que tienen características superiores a la red bridge por defecto.</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3153417d1aa_0_27">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 - Bridge</a:t>
            </a:r>
            <a:endParaRPr b="0" i="0" sz="1800" u="none" cap="none" strike="noStrike">
              <a:solidFill>
                <a:schemeClr val="dk2"/>
              </a:solidFill>
              <a:latin typeface="Arial"/>
              <a:ea typeface="Arial"/>
              <a:cs typeface="Arial"/>
              <a:sym typeface="Arial"/>
            </a:endParaRPr>
          </a:p>
        </p:txBody>
      </p:sp>
      <p:sp>
        <p:nvSpPr>
          <p:cNvPr id="733" name="Google Shape;733;g3153417d1aa_0_27"/>
          <p:cNvSpPr txBox="1"/>
          <p:nvPr/>
        </p:nvSpPr>
        <p:spPr>
          <a:xfrm>
            <a:off x="296400" y="927750"/>
            <a:ext cx="8551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latin typeface="Comic Sans MS"/>
                <a:ea typeface="Comic Sans MS"/>
                <a:cs typeface="Comic Sans MS"/>
                <a:sym typeface="Comic Sans MS"/>
              </a:rPr>
              <a:t>Ventajas:</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Resolución</a:t>
            </a:r>
            <a:r>
              <a:rPr lang="es-ES" sz="1600">
                <a:latin typeface="Comic Sans MS"/>
                <a:ea typeface="Comic Sans MS"/>
                <a:cs typeface="Comic Sans MS"/>
                <a:sym typeface="Comic Sans MS"/>
              </a:rPr>
              <a:t> DNS (</a:t>
            </a:r>
            <a:r>
              <a:rPr lang="es-ES" sz="1600">
                <a:latin typeface="Comic Sans MS"/>
                <a:ea typeface="Comic Sans MS"/>
                <a:cs typeface="Comic Sans MS"/>
                <a:sym typeface="Comic Sans MS"/>
              </a:rPr>
              <a:t>Comunicación</a:t>
            </a:r>
            <a:r>
              <a:rPr lang="es-ES" sz="1600">
                <a:latin typeface="Comic Sans MS"/>
                <a:ea typeface="Comic Sans MS"/>
                <a:cs typeface="Comic Sans MS"/>
                <a:sym typeface="Comic Sans MS"/>
              </a:rPr>
              <a:t> por nombre), los contenedores en la red por defecto solo pueden comunicarse por su IP.</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Seguridad, solo los contenedores pertenecientes a esa red pueden comunicarse entre s	i.</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Contenedores pueden conectarse y </a:t>
            </a:r>
            <a:r>
              <a:rPr lang="es-ES" sz="1600">
                <a:latin typeface="Comic Sans MS"/>
                <a:ea typeface="Comic Sans MS"/>
                <a:cs typeface="Comic Sans MS"/>
                <a:sym typeface="Comic Sans MS"/>
              </a:rPr>
              <a:t>desconectarse</a:t>
            </a:r>
            <a:r>
              <a:rPr lang="es-ES" sz="1600">
                <a:latin typeface="Comic Sans MS"/>
                <a:ea typeface="Comic Sans MS"/>
                <a:cs typeface="Comic Sans MS"/>
                <a:sym typeface="Comic Sans MS"/>
              </a:rPr>
              <a:t> de la red en runtime.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Los contenedores comparten sus puertos con los otros contenedores.</a:t>
            </a:r>
            <a:br>
              <a:rPr lang="es-ES" sz="1600">
                <a:latin typeface="Comic Sans MS"/>
                <a:ea typeface="Comic Sans MS"/>
                <a:cs typeface="Comic Sans MS"/>
                <a:sym typeface="Comic Sans MS"/>
              </a:rPr>
            </a:br>
            <a:br>
              <a:rPr lang="es-ES" sz="1600">
                <a:latin typeface="Comic Sans MS"/>
                <a:ea typeface="Comic Sans MS"/>
                <a:cs typeface="Comic Sans MS"/>
                <a:sym typeface="Comic Sans MS"/>
              </a:rPr>
            </a:br>
            <a:r>
              <a:rPr lang="es-ES" sz="1600">
                <a:latin typeface="Comic Sans MS"/>
                <a:ea typeface="Comic Sans MS"/>
                <a:cs typeface="Comic Sans MS"/>
                <a:sym typeface="Comic Sans MS"/>
              </a:rPr>
              <a:t>Soporta hasta 1000 contenedores en la misma red.</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2c306e383b8_0_92">
            <a:hlinkClick r:id="rId3"/>
          </p:cNvPr>
          <p:cNvSpPr txBox="1"/>
          <p:nvPr>
            <p:ph idx="4294967295" type="ctrTitle"/>
          </p:nvPr>
        </p:nvSpPr>
        <p:spPr>
          <a:xfrm>
            <a:off x="141175" y="206500"/>
            <a:ext cx="1548300" cy="5919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7279"/>
              <a:buFont typeface="Arial"/>
              <a:buNone/>
            </a:pPr>
            <a:r>
              <a:rPr b="1" i="0" lang="es-ES" sz="2900" u="none" cap="none" strike="noStrike">
                <a:solidFill>
                  <a:srgbClr val="1871C2"/>
                </a:solidFill>
                <a:latin typeface="Comic Sans MS"/>
                <a:ea typeface="Comic Sans MS"/>
                <a:cs typeface="Comic Sans MS"/>
                <a:sym typeface="Comic Sans MS"/>
              </a:rPr>
              <a:t>Bridge</a:t>
            </a:r>
            <a:endParaRPr b="0" i="0" sz="4000" u="none" cap="none" strike="noStrike">
              <a:solidFill>
                <a:srgbClr val="1871C2"/>
              </a:solidFill>
              <a:latin typeface="Comic Sans MS"/>
              <a:ea typeface="Comic Sans MS"/>
              <a:cs typeface="Comic Sans MS"/>
              <a:sym typeface="Comic Sans MS"/>
            </a:endParaRPr>
          </a:p>
        </p:txBody>
      </p:sp>
      <p:pic>
        <p:nvPicPr>
          <p:cNvPr id="739" name="Google Shape;739;g2c306e383b8_0_92"/>
          <p:cNvPicPr preferRelativeResize="0"/>
          <p:nvPr/>
        </p:nvPicPr>
        <p:blipFill rotWithShape="1">
          <a:blip r:embed="rId4">
            <a:alphaModFix/>
          </a:blip>
          <a:srcRect b="0" l="0" r="0" t="0"/>
          <a:stretch/>
        </p:blipFill>
        <p:spPr>
          <a:xfrm>
            <a:off x="196400" y="703725"/>
            <a:ext cx="4901776" cy="2708225"/>
          </a:xfrm>
          <a:prstGeom prst="rect">
            <a:avLst/>
          </a:prstGeom>
          <a:noFill/>
          <a:ln>
            <a:noFill/>
          </a:ln>
        </p:spPr>
      </p:pic>
      <p:pic>
        <p:nvPicPr>
          <p:cNvPr id="740" name="Google Shape;740;g2c306e383b8_0_92"/>
          <p:cNvPicPr preferRelativeResize="0"/>
          <p:nvPr/>
        </p:nvPicPr>
        <p:blipFill rotWithShape="1">
          <a:blip r:embed="rId5">
            <a:alphaModFix/>
          </a:blip>
          <a:srcRect b="0" l="0" r="0" t="0"/>
          <a:stretch/>
        </p:blipFill>
        <p:spPr>
          <a:xfrm>
            <a:off x="5057059" y="1707975"/>
            <a:ext cx="3958192" cy="25480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g2d577e70cbb_0_39"/>
          <p:cNvSpPr txBox="1"/>
          <p:nvPr/>
        </p:nvSpPr>
        <p:spPr>
          <a:xfrm>
            <a:off x="1135950" y="1481800"/>
            <a:ext cx="6872100" cy="1348200"/>
          </a:xfrm>
          <a:prstGeom prst="rect">
            <a:avLst/>
          </a:prstGeom>
          <a:noFill/>
          <a:ln>
            <a:noFill/>
          </a:ln>
        </p:spPr>
        <p:txBody>
          <a:bodyPr anchorCtr="0" anchor="t" bIns="91425" lIns="91425" spcFirstLastPara="1" rIns="91425" wrap="square" tIns="91425">
            <a:spAutoFit/>
          </a:bodyPr>
          <a:lstStyle/>
          <a:p>
            <a:pPr indent="0" lvl="0" marL="0" marR="0" rtl="0" algn="ctr">
              <a:lnSpc>
                <a:spcPct val="110000"/>
              </a:lnSpc>
              <a:spcBef>
                <a:spcPts val="0"/>
              </a:spcBef>
              <a:spcAft>
                <a:spcPts val="600"/>
              </a:spcAft>
              <a:buClr>
                <a:srgbClr val="000000"/>
              </a:buClr>
              <a:buSzPts val="3600"/>
              <a:buFont typeface="Arial"/>
              <a:buNone/>
            </a:pPr>
            <a:r>
              <a:rPr b="1" lang="es-ES" sz="3600">
                <a:solidFill>
                  <a:srgbClr val="1871C2"/>
                </a:solidFill>
                <a:highlight>
                  <a:srgbClr val="FFFFFF"/>
                </a:highlight>
                <a:latin typeface="Comic Sans MS"/>
                <a:ea typeface="Comic Sans MS"/>
                <a:cs typeface="Comic Sans MS"/>
                <a:sym typeface="Comic Sans MS"/>
              </a:rPr>
              <a:t>Práctica network container-host</a:t>
            </a:r>
            <a:endParaRPr b="1" i="0" sz="3600" u="none" cap="none" strike="noStrike">
              <a:solidFill>
                <a:srgbClr val="1871C2"/>
              </a:solidFill>
              <a:highlight>
                <a:srgbClr val="FFFFFF"/>
              </a:highlight>
              <a:latin typeface="Comic Sans MS"/>
              <a:ea typeface="Comic Sans MS"/>
              <a:cs typeface="Comic Sans MS"/>
              <a:sym typeface="Comic Sans M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g3153417d1aa_0_8">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 - </a:t>
            </a:r>
            <a:r>
              <a:rPr b="1" lang="es-ES" sz="2900">
                <a:solidFill>
                  <a:srgbClr val="1871C2"/>
                </a:solidFill>
                <a:latin typeface="Comic Sans MS"/>
                <a:ea typeface="Comic Sans MS"/>
                <a:cs typeface="Comic Sans MS"/>
                <a:sym typeface="Comic Sans MS"/>
              </a:rPr>
              <a:t>Overlay</a:t>
            </a:r>
            <a:endParaRPr b="0" i="0" sz="1800" u="none" cap="none" strike="noStrike">
              <a:solidFill>
                <a:schemeClr val="dk2"/>
              </a:solidFill>
              <a:latin typeface="Arial"/>
              <a:ea typeface="Arial"/>
              <a:cs typeface="Arial"/>
              <a:sym typeface="Arial"/>
            </a:endParaRPr>
          </a:p>
        </p:txBody>
      </p:sp>
      <p:sp>
        <p:nvSpPr>
          <p:cNvPr id="751" name="Google Shape;751;g3153417d1aa_0_8"/>
          <p:cNvSpPr txBox="1"/>
          <p:nvPr/>
        </p:nvSpPr>
        <p:spPr>
          <a:xfrm>
            <a:off x="296400" y="927750"/>
            <a:ext cx="8551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latin typeface="Comic Sans MS"/>
                <a:ea typeface="Comic Sans MS"/>
                <a:cs typeface="Comic Sans MS"/>
                <a:sym typeface="Comic Sans MS"/>
              </a:rPr>
              <a:t>Una red overlay crea una red distribuida a lo largo de varios host de docker.</a:t>
            </a:r>
            <a:br>
              <a:rPr lang="es-ES" sz="1600">
                <a:latin typeface="Comic Sans MS"/>
                <a:ea typeface="Comic Sans MS"/>
                <a:cs typeface="Comic Sans MS"/>
                <a:sym typeface="Comic Sans MS"/>
              </a:rPr>
            </a:br>
            <a:br>
              <a:rPr lang="es-ES" sz="1600">
                <a:latin typeface="Comic Sans MS"/>
                <a:ea typeface="Comic Sans MS"/>
                <a:cs typeface="Comic Sans MS"/>
                <a:sym typeface="Comic Sans MS"/>
              </a:rPr>
            </a:br>
            <a:r>
              <a:rPr lang="es-ES" sz="1600">
                <a:latin typeface="Comic Sans MS"/>
                <a:ea typeface="Comic Sans MS"/>
                <a:cs typeface="Comic Sans MS"/>
                <a:sym typeface="Comic Sans MS"/>
              </a:rPr>
              <a:t>Este tipo de red se coloca por encima de la red de los hosts (Overlay), permitiendo que los contenedores se comuniquen entre si de manera segura.</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Las redes de tipo overlay se utilizan en plataformas de orquestación de contenedores como docker swarm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3153417d1aa_0_12">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 - </a:t>
            </a:r>
            <a:r>
              <a:rPr b="1" lang="es-ES" sz="2900">
                <a:solidFill>
                  <a:srgbClr val="1871C2"/>
                </a:solidFill>
                <a:latin typeface="Comic Sans MS"/>
                <a:ea typeface="Comic Sans MS"/>
                <a:cs typeface="Comic Sans MS"/>
                <a:sym typeface="Comic Sans MS"/>
              </a:rPr>
              <a:t>None</a:t>
            </a:r>
            <a:endParaRPr b="0" i="0" sz="1800" u="none" cap="none" strike="noStrike">
              <a:solidFill>
                <a:schemeClr val="dk2"/>
              </a:solidFill>
              <a:latin typeface="Arial"/>
              <a:ea typeface="Arial"/>
              <a:cs typeface="Arial"/>
              <a:sym typeface="Arial"/>
            </a:endParaRPr>
          </a:p>
        </p:txBody>
      </p:sp>
      <p:sp>
        <p:nvSpPr>
          <p:cNvPr id="757" name="Google Shape;757;g3153417d1aa_0_12"/>
          <p:cNvSpPr txBox="1"/>
          <p:nvPr/>
        </p:nvSpPr>
        <p:spPr>
          <a:xfrm>
            <a:off x="296400" y="927750"/>
            <a:ext cx="85512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latin typeface="Comic Sans MS"/>
                <a:ea typeface="Comic Sans MS"/>
                <a:cs typeface="Comic Sans MS"/>
                <a:sym typeface="Comic Sans MS"/>
              </a:rPr>
              <a:t>Permite aislar un contenedor de los recursos de red.</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Usado cuando un contenedor realiza tareas de respaldo o backup que no necesiten acceso a la red y que solo interactuan con el sistema de archivos.</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Por razones de seguridad si es necesario que el contenedor no pueda interactuar via red.</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Por motivos de desarrollo y que el contenedor solo pueda interactuar con otros contenedores via volumenes.</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c306e383b8_0_79"/>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763" name="Google Shape;763;g2c306e383b8_0_79"/>
          <p:cNvSpPr txBox="1"/>
          <p:nvPr>
            <p:ph idx="4294967295" type="ctrTitle"/>
          </p:nvPr>
        </p:nvSpPr>
        <p:spPr>
          <a:xfrm>
            <a:off x="141175" y="206500"/>
            <a:ext cx="47601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None</a:t>
            </a:r>
            <a:endParaRPr b="0" i="0" sz="4000" u="none" cap="none" strike="noStrike">
              <a:solidFill>
                <a:srgbClr val="1871C2"/>
              </a:solidFill>
              <a:latin typeface="Comic Sans MS"/>
              <a:ea typeface="Comic Sans MS"/>
              <a:cs typeface="Comic Sans MS"/>
              <a:sym typeface="Comic Sans MS"/>
            </a:endParaRPr>
          </a:p>
        </p:txBody>
      </p:sp>
      <p:pic>
        <p:nvPicPr>
          <p:cNvPr id="764" name="Google Shape;764;g2c306e383b8_0_79"/>
          <p:cNvPicPr preferRelativeResize="0"/>
          <p:nvPr/>
        </p:nvPicPr>
        <p:blipFill rotWithShape="1">
          <a:blip r:embed="rId3">
            <a:alphaModFix/>
          </a:blip>
          <a:srcRect b="0" l="0" r="0" t="0"/>
          <a:stretch/>
        </p:blipFill>
        <p:spPr>
          <a:xfrm>
            <a:off x="1415225" y="827638"/>
            <a:ext cx="6313530" cy="34882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3153417d1aa_0_16">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 - </a:t>
            </a:r>
            <a:r>
              <a:rPr b="1" lang="es-ES" sz="2900">
                <a:solidFill>
                  <a:srgbClr val="1871C2"/>
                </a:solidFill>
                <a:latin typeface="Comic Sans MS"/>
                <a:ea typeface="Comic Sans MS"/>
                <a:cs typeface="Comic Sans MS"/>
                <a:sym typeface="Comic Sans MS"/>
              </a:rPr>
              <a:t>MACvlan</a:t>
            </a:r>
            <a:endParaRPr b="0" i="0" sz="1800" u="none" cap="none" strike="noStrike">
              <a:solidFill>
                <a:schemeClr val="dk2"/>
              </a:solidFill>
              <a:latin typeface="Arial"/>
              <a:ea typeface="Arial"/>
              <a:cs typeface="Arial"/>
              <a:sym typeface="Arial"/>
            </a:endParaRPr>
          </a:p>
        </p:txBody>
      </p:sp>
      <p:sp>
        <p:nvSpPr>
          <p:cNvPr id="770" name="Google Shape;770;g3153417d1aa_0_16"/>
          <p:cNvSpPr txBox="1"/>
          <p:nvPr/>
        </p:nvSpPr>
        <p:spPr>
          <a:xfrm>
            <a:off x="296400" y="1224625"/>
            <a:ext cx="85512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latin typeface="Comic Sans MS"/>
                <a:ea typeface="Comic Sans MS"/>
                <a:cs typeface="Comic Sans MS"/>
                <a:sym typeface="Comic Sans MS"/>
              </a:rPr>
              <a:t>Usado en aplicaciones legadas o que monitorean el trafico de red y que necesitan estar conectadas a un dispositivo físico.</a:t>
            </a:r>
            <a:br>
              <a:rPr lang="es-ES" sz="1600">
                <a:latin typeface="Comic Sans MS"/>
                <a:ea typeface="Comic Sans MS"/>
                <a:cs typeface="Comic Sans MS"/>
                <a:sym typeface="Comic Sans MS"/>
              </a:rPr>
            </a:br>
            <a:br>
              <a:rPr lang="es-ES" sz="1600">
                <a:latin typeface="Comic Sans MS"/>
                <a:ea typeface="Comic Sans MS"/>
                <a:cs typeface="Comic Sans MS"/>
                <a:sym typeface="Comic Sans MS"/>
              </a:rPr>
            </a:br>
            <a:r>
              <a:rPr lang="es-ES" sz="1600">
                <a:latin typeface="Comic Sans MS"/>
                <a:ea typeface="Comic Sans MS"/>
                <a:cs typeface="Comic Sans MS"/>
                <a:sym typeface="Comic Sans MS"/>
              </a:rPr>
              <a:t>Cada contenedor corriendo en esta red recibe una direccion MAC en su interfaz virtual, haciendolo parecer como una interfaz física conectada directamente a una red física.</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Es necesario asiganr una direccion fisica del host para usarla en la red MACvlan.</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Es posible aislar contenedores de este tipo de red, creando redes MACvlan asociadas a diferentes interfaces físicas del host.</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c306e383b8_0_108"/>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776" name="Google Shape;776;g2c306e383b8_0_108"/>
          <p:cNvSpPr txBox="1"/>
          <p:nvPr>
            <p:ph idx="4294967295" type="ctrTitle"/>
          </p:nvPr>
        </p:nvSpPr>
        <p:spPr>
          <a:xfrm>
            <a:off x="141175" y="206500"/>
            <a:ext cx="47601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MacVlan</a:t>
            </a:r>
            <a:endParaRPr b="0" i="0" sz="4000" u="none" cap="none" strike="noStrike">
              <a:solidFill>
                <a:srgbClr val="1871C2"/>
              </a:solidFill>
              <a:latin typeface="Comic Sans MS"/>
              <a:ea typeface="Comic Sans MS"/>
              <a:cs typeface="Comic Sans MS"/>
              <a:sym typeface="Comic Sans MS"/>
            </a:endParaRPr>
          </a:p>
        </p:txBody>
      </p:sp>
      <p:pic>
        <p:nvPicPr>
          <p:cNvPr id="777" name="Google Shape;777;g2c306e383b8_0_108"/>
          <p:cNvPicPr preferRelativeResize="0"/>
          <p:nvPr/>
        </p:nvPicPr>
        <p:blipFill rotWithShape="1">
          <a:blip r:embed="rId3">
            <a:alphaModFix/>
          </a:blip>
          <a:srcRect b="0" l="0" r="0" t="0"/>
          <a:stretch/>
        </p:blipFill>
        <p:spPr>
          <a:xfrm>
            <a:off x="2407925" y="969475"/>
            <a:ext cx="3971668" cy="34882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3153417d1aa_0_20">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 - </a:t>
            </a:r>
            <a:r>
              <a:rPr b="1" lang="es-ES" sz="2900">
                <a:solidFill>
                  <a:srgbClr val="1871C2"/>
                </a:solidFill>
                <a:latin typeface="Comic Sans MS"/>
                <a:ea typeface="Comic Sans MS"/>
                <a:cs typeface="Comic Sans MS"/>
                <a:sym typeface="Comic Sans MS"/>
              </a:rPr>
              <a:t>Host</a:t>
            </a:r>
            <a:endParaRPr b="0" i="0" sz="1800" u="none" cap="none" strike="noStrike">
              <a:solidFill>
                <a:schemeClr val="dk2"/>
              </a:solidFill>
              <a:latin typeface="Arial"/>
              <a:ea typeface="Arial"/>
              <a:cs typeface="Arial"/>
              <a:sym typeface="Arial"/>
            </a:endParaRPr>
          </a:p>
        </p:txBody>
      </p:sp>
      <p:sp>
        <p:nvSpPr>
          <p:cNvPr id="783" name="Google Shape;783;g3153417d1aa_0_20"/>
          <p:cNvSpPr txBox="1"/>
          <p:nvPr/>
        </p:nvSpPr>
        <p:spPr>
          <a:xfrm>
            <a:off x="258325" y="1051450"/>
            <a:ext cx="81924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600">
                <a:latin typeface="Comic Sans MS"/>
                <a:ea typeface="Comic Sans MS"/>
                <a:cs typeface="Comic Sans MS"/>
                <a:sym typeface="Comic Sans MS"/>
              </a:rPr>
              <a:t>Si utilizas el modo de red de host para un contenedor, la pila de red de ese contenedor no está aislada del host Docker (el contenedor comparte el espacio de nombres de red del host), y el contenedor no tiene asignada su propia dirección IP. </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Por ejemplo, si ejecutas un contenedor que se enlaza al puerto 80 y utilizas el modo de red del host, la aplicación del contenedor estará disponible en el puerto 80 de la dirección IP del host.</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Útil</a:t>
            </a:r>
            <a:r>
              <a:rPr lang="es-ES" sz="1600">
                <a:latin typeface="Comic Sans MS"/>
                <a:ea typeface="Comic Sans MS"/>
                <a:cs typeface="Comic Sans MS"/>
                <a:sym typeface="Comic Sans MS"/>
              </a:rPr>
              <a:t> cuando:</a:t>
            </a:r>
            <a:br>
              <a:rPr lang="es-ES" sz="1600">
                <a:latin typeface="Comic Sans MS"/>
                <a:ea typeface="Comic Sans MS"/>
                <a:cs typeface="Comic Sans MS"/>
                <a:sym typeface="Comic Sans MS"/>
              </a:rPr>
            </a:br>
            <a:br>
              <a:rPr lang="es-ES" sz="1600">
                <a:latin typeface="Comic Sans MS"/>
                <a:ea typeface="Comic Sans MS"/>
                <a:cs typeface="Comic Sans MS"/>
                <a:sym typeface="Comic Sans MS"/>
              </a:rPr>
            </a:br>
            <a:r>
              <a:rPr lang="es-ES" sz="1600">
                <a:latin typeface="Comic Sans MS"/>
                <a:ea typeface="Comic Sans MS"/>
                <a:cs typeface="Comic Sans MS"/>
                <a:sym typeface="Comic Sans MS"/>
              </a:rPr>
              <a:t>El contenedor maneja muchos puertos</a:t>
            </a:r>
            <a:endParaRPr sz="1600">
              <a:latin typeface="Comic Sans MS"/>
              <a:ea typeface="Comic Sans MS"/>
              <a:cs typeface="Comic Sans MS"/>
              <a:sym typeface="Comic Sans MS"/>
            </a:endParaRPr>
          </a:p>
          <a:p>
            <a:pPr indent="0" lvl="0" marL="0" rtl="0" algn="l">
              <a:spcBef>
                <a:spcPts val="0"/>
              </a:spcBef>
              <a:spcAft>
                <a:spcPts val="0"/>
              </a:spcAft>
              <a:buNone/>
            </a:pPr>
            <a:r>
              <a:rPr lang="es-ES" sz="1600">
                <a:latin typeface="Comic Sans MS"/>
                <a:ea typeface="Comic Sans MS"/>
                <a:cs typeface="Comic Sans MS"/>
                <a:sym typeface="Comic Sans MS"/>
              </a:rPr>
              <a:t>Optimizar rendimiento al evitar saltos de red.</a:t>
            </a:r>
            <a:endParaRPr sz="1600">
              <a:latin typeface="Comic Sans MS"/>
              <a:ea typeface="Comic Sans MS"/>
              <a:cs typeface="Comic Sans MS"/>
              <a:sym typeface="Comic Sans MS"/>
            </a:endParaRPr>
          </a:p>
          <a:p>
            <a:pPr indent="0" lvl="0" marL="0" rtl="0" algn="l">
              <a:spcBef>
                <a:spcPts val="0"/>
              </a:spcBef>
              <a:spcAft>
                <a:spcPts val="0"/>
              </a:spcAft>
              <a:buNone/>
            </a:pPr>
            <a:r>
              <a:t/>
            </a:r>
            <a:endParaRPr sz="1600">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d4ccab47e3_0_217"/>
          <p:cNvSpPr txBox="1"/>
          <p:nvPr/>
        </p:nvSpPr>
        <p:spPr>
          <a:xfrm>
            <a:off x="263209" y="271034"/>
            <a:ext cx="58419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chemeClr val="dk1"/>
              </a:buClr>
              <a:buSzPts val="1100"/>
              <a:buFont typeface="Arial"/>
              <a:buNone/>
            </a:pPr>
            <a:r>
              <a:rPr b="1" lang="es-ES" sz="3400">
                <a:solidFill>
                  <a:srgbClr val="1871C2"/>
                </a:solidFill>
                <a:latin typeface="Comic Sans MS"/>
                <a:ea typeface="Comic Sans MS"/>
                <a:cs typeface="Comic Sans MS"/>
                <a:sym typeface="Comic Sans MS"/>
              </a:rPr>
              <a:t>Monolito vs microservicios</a:t>
            </a:r>
            <a:endParaRPr b="1" i="0" sz="3100" u="none" cap="none" strike="noStrike">
              <a:solidFill>
                <a:srgbClr val="1871C2"/>
              </a:solidFill>
              <a:latin typeface="Comic Sans MS"/>
              <a:ea typeface="Comic Sans MS"/>
              <a:cs typeface="Comic Sans MS"/>
              <a:sym typeface="Comic Sans MS"/>
            </a:endParaRPr>
          </a:p>
        </p:txBody>
      </p:sp>
      <p:pic>
        <p:nvPicPr>
          <p:cNvPr id="134" name="Google Shape;134;g2d4ccab47e3_0_217"/>
          <p:cNvPicPr preferRelativeResize="0"/>
          <p:nvPr/>
        </p:nvPicPr>
        <p:blipFill>
          <a:blip r:embed="rId3">
            <a:alphaModFix/>
          </a:blip>
          <a:stretch>
            <a:fillRect/>
          </a:stretch>
        </p:blipFill>
        <p:spPr>
          <a:xfrm>
            <a:off x="431400" y="1017284"/>
            <a:ext cx="8281197" cy="399826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c306e383b8_0_100"/>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789" name="Google Shape;789;g2c306e383b8_0_100"/>
          <p:cNvSpPr txBox="1"/>
          <p:nvPr>
            <p:ph idx="4294967295" type="ctrTitle"/>
          </p:nvPr>
        </p:nvSpPr>
        <p:spPr>
          <a:xfrm>
            <a:off x="141175" y="206500"/>
            <a:ext cx="47601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Host</a:t>
            </a:r>
            <a:endParaRPr b="0" i="0" sz="4000" u="none" cap="none" strike="noStrike">
              <a:solidFill>
                <a:srgbClr val="1871C2"/>
              </a:solidFill>
              <a:latin typeface="Comic Sans MS"/>
              <a:ea typeface="Comic Sans MS"/>
              <a:cs typeface="Comic Sans MS"/>
              <a:sym typeface="Comic Sans MS"/>
            </a:endParaRPr>
          </a:p>
        </p:txBody>
      </p:sp>
      <p:pic>
        <p:nvPicPr>
          <p:cNvPr id="790" name="Google Shape;790;g2c306e383b8_0_100"/>
          <p:cNvPicPr preferRelativeResize="0"/>
          <p:nvPr/>
        </p:nvPicPr>
        <p:blipFill rotWithShape="1">
          <a:blip r:embed="rId3">
            <a:alphaModFix/>
          </a:blip>
          <a:srcRect b="0" l="0" r="0" t="0"/>
          <a:stretch/>
        </p:blipFill>
        <p:spPr>
          <a:xfrm>
            <a:off x="1158250" y="756125"/>
            <a:ext cx="6126474" cy="39439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2c306e383b8_0_143">
            <a:hlinkClick r:id="rId3"/>
          </p:cNvPr>
          <p:cNvSpPr txBox="1"/>
          <p:nvPr/>
        </p:nvSpPr>
        <p:spPr>
          <a:xfrm>
            <a:off x="258325" y="238250"/>
            <a:ext cx="87333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ES" sz="2900" u="none" cap="none" strike="noStrike">
                <a:solidFill>
                  <a:srgbClr val="1871C2"/>
                </a:solidFill>
                <a:latin typeface="Comic Sans MS"/>
                <a:ea typeface="Comic Sans MS"/>
                <a:cs typeface="Comic Sans MS"/>
                <a:sym typeface="Comic Sans MS"/>
              </a:rPr>
              <a:t>Buildx Build o Múltiples arquitectura</a:t>
            </a:r>
            <a:endParaRPr b="0" i="0" sz="1800" u="none" cap="none" strike="noStrike">
              <a:solidFill>
                <a:srgbClr val="1871C2"/>
              </a:solidFill>
              <a:latin typeface="Comic Sans MS"/>
              <a:ea typeface="Comic Sans MS"/>
              <a:cs typeface="Comic Sans MS"/>
              <a:sym typeface="Comic Sans MS"/>
            </a:endParaRPr>
          </a:p>
        </p:txBody>
      </p:sp>
      <p:pic>
        <p:nvPicPr>
          <p:cNvPr id="796" name="Google Shape;796;g2c306e383b8_0_143"/>
          <p:cNvPicPr preferRelativeResize="0"/>
          <p:nvPr/>
        </p:nvPicPr>
        <p:blipFill rotWithShape="1">
          <a:blip r:embed="rId4">
            <a:alphaModFix/>
          </a:blip>
          <a:srcRect b="0" l="0" r="0" t="0"/>
          <a:stretch/>
        </p:blipFill>
        <p:spPr>
          <a:xfrm>
            <a:off x="1897350" y="953275"/>
            <a:ext cx="5695011" cy="39692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g2c8f7f13d4e_0_18">
            <a:hlinkClick r:id="rId3"/>
          </p:cNvPr>
          <p:cNvSpPr txBox="1"/>
          <p:nvPr/>
        </p:nvSpPr>
        <p:spPr>
          <a:xfrm>
            <a:off x="258325" y="238250"/>
            <a:ext cx="8733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ES" sz="2500" u="none" cap="none" strike="noStrike">
                <a:solidFill>
                  <a:srgbClr val="1871C2"/>
                </a:solidFill>
                <a:latin typeface="Comic Sans MS"/>
                <a:ea typeface="Comic Sans MS"/>
                <a:cs typeface="Comic Sans MS"/>
                <a:sym typeface="Comic Sans MS"/>
              </a:rPr>
              <a:t>Sistema operativo LINUX:</a:t>
            </a:r>
            <a:endParaRPr b="0" i="0" sz="1400" u="none" cap="none" strike="noStrike">
              <a:solidFill>
                <a:srgbClr val="1871C2"/>
              </a:solidFill>
              <a:latin typeface="Comic Sans MS"/>
              <a:ea typeface="Comic Sans MS"/>
              <a:cs typeface="Comic Sans MS"/>
              <a:sym typeface="Comic Sans MS"/>
            </a:endParaRPr>
          </a:p>
        </p:txBody>
      </p:sp>
      <p:sp>
        <p:nvSpPr>
          <p:cNvPr id="802" name="Google Shape;802;g2c8f7f13d4e_0_18"/>
          <p:cNvSpPr txBox="1"/>
          <p:nvPr/>
        </p:nvSpPr>
        <p:spPr>
          <a:xfrm>
            <a:off x="358125" y="853450"/>
            <a:ext cx="7803000" cy="3391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15000"/>
              </a:lnSpc>
              <a:spcBef>
                <a:spcPts val="15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linux/386 : Los i386 son la tercera generación de procesadores x86. Dejaron de fabricarse en 2007. Es compatible con los ordenadores cuyo procesador sea de 32 bits.</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linux/amd64 : Puede correr tanto procesadores cuya versión sea de 32 bits (x84) como cuya versión sea de 64 bits (x64). AMD64 = x86-64.</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linux/arm/v5 : No hay mucha información sobre esta versión pero parece que se utilizaba en las consolas Nintendo y en los iPod.</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linux/arm/v7 : Es la versión que utilizan las Raspberry Pi y la mayoría de teléfonos.</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linux/arm64 : Nueva versión que utilizan algunos teléfonos.</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linux/mips64le : Compatible con el procesador MIPS de 1999.</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linux/ppc64le :  Compatible con la familia de procesadores de los ordenadores PowerPC.</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1000"/>
              </a:spcAft>
              <a:buClr>
                <a:schemeClr val="dk1"/>
              </a:buClr>
              <a:buSzPts val="1200"/>
              <a:buFont typeface="Comic Sans MS"/>
              <a:buChar char="●"/>
            </a:pPr>
            <a:r>
              <a:rPr b="0" i="0" lang="es-ES" sz="1200" u="none" cap="none" strike="noStrike">
                <a:solidFill>
                  <a:schemeClr val="dk1"/>
                </a:solidFill>
                <a:latin typeface="Comic Sans MS"/>
                <a:ea typeface="Comic Sans MS"/>
                <a:cs typeface="Comic Sans MS"/>
                <a:sym typeface="Comic Sans MS"/>
              </a:rPr>
              <a:t>linux/s390x : Compatible con la familia de ordenadores IMB Z.</a:t>
            </a:r>
            <a:endParaRPr b="0" i="0" sz="12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g2c306e383b8_0_161">
            <a:hlinkClick r:id="rId3"/>
          </p:cNvPr>
          <p:cNvSpPr txBox="1"/>
          <p:nvPr/>
        </p:nvSpPr>
        <p:spPr>
          <a:xfrm>
            <a:off x="258325" y="238250"/>
            <a:ext cx="8733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ES" sz="2500" u="none" cap="none" strike="noStrike">
                <a:solidFill>
                  <a:srgbClr val="1871C2"/>
                </a:solidFill>
                <a:latin typeface="Comic Sans MS"/>
                <a:ea typeface="Comic Sans MS"/>
                <a:cs typeface="Comic Sans MS"/>
                <a:sym typeface="Comic Sans MS"/>
              </a:rPr>
              <a:t>ARG de plataforma automática en el ámbito global</a:t>
            </a:r>
            <a:endParaRPr b="0" i="0" sz="1400" u="none" cap="none" strike="noStrike">
              <a:solidFill>
                <a:srgbClr val="1871C2"/>
              </a:solidFill>
              <a:latin typeface="Comic Sans MS"/>
              <a:ea typeface="Comic Sans MS"/>
              <a:cs typeface="Comic Sans MS"/>
              <a:sym typeface="Comic Sans MS"/>
            </a:endParaRPr>
          </a:p>
        </p:txBody>
      </p:sp>
      <p:sp>
        <p:nvSpPr>
          <p:cNvPr id="808" name="Google Shape;808;g2c306e383b8_0_161"/>
          <p:cNvSpPr txBox="1"/>
          <p:nvPr/>
        </p:nvSpPr>
        <p:spPr>
          <a:xfrm>
            <a:off x="358125" y="853450"/>
            <a:ext cx="7803000" cy="351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500"/>
              </a:spcBef>
              <a:spcAft>
                <a:spcPts val="0"/>
              </a:spcAft>
              <a:buClr>
                <a:srgbClr val="000000"/>
              </a:buClr>
              <a:buSzPts val="1200"/>
              <a:buFont typeface="Arial"/>
              <a:buNone/>
            </a:pPr>
            <a:r>
              <a:rPr b="0" i="0" lang="es-ES" sz="1200" u="none" cap="none" strike="noStrike">
                <a:solidFill>
                  <a:schemeClr val="dk1"/>
                </a:solidFill>
                <a:latin typeface="Comic Sans MS"/>
                <a:ea typeface="Comic Sans MS"/>
                <a:cs typeface="Comic Sans MS"/>
                <a:sym typeface="Comic Sans MS"/>
              </a:rPr>
              <a:t>BuildKit admite un conjunto predefinido de </a:t>
            </a:r>
            <a:r>
              <a:rPr b="0" i="0" lang="es-ES" sz="1050" u="none" cap="none" strike="noStrike">
                <a:solidFill>
                  <a:schemeClr val="dk1"/>
                </a:solidFill>
                <a:latin typeface="Comic Sans MS"/>
                <a:ea typeface="Comic Sans MS"/>
                <a:cs typeface="Comic Sans MS"/>
                <a:sym typeface="Comic Sans MS"/>
              </a:rPr>
              <a:t>ARG </a:t>
            </a:r>
            <a:r>
              <a:rPr b="0" i="0" lang="es-ES" sz="1200" u="none" cap="none" strike="noStrike">
                <a:solidFill>
                  <a:schemeClr val="dk1"/>
                </a:solidFill>
                <a:latin typeface="Comic Sans MS"/>
                <a:ea typeface="Comic Sans MS"/>
                <a:cs typeface="Comic Sans MS"/>
                <a:sym typeface="Comic Sans MS"/>
              </a:rPr>
              <a:t>variables con información sobre la plataforma del nodo que realiza la compilación (plataforma de compilación) y sobre la plataforma de la imagen resultante (plataforma de destino). La plataforma de destino se puede especificar con la </a:t>
            </a:r>
            <a:r>
              <a:rPr b="0" i="0" lang="es-ES" sz="1050" u="none" cap="none" strike="noStrike">
                <a:solidFill>
                  <a:schemeClr val="dk1"/>
                </a:solidFill>
                <a:latin typeface="Comic Sans MS"/>
                <a:ea typeface="Comic Sans MS"/>
                <a:cs typeface="Comic Sans MS"/>
                <a:sym typeface="Comic Sans MS"/>
              </a:rPr>
              <a:t>--platform </a:t>
            </a:r>
            <a:r>
              <a:rPr b="0" i="0" lang="es-ES" sz="1200" u="none" cap="none" strike="noStrike">
                <a:solidFill>
                  <a:schemeClr val="dk1"/>
                </a:solidFill>
                <a:latin typeface="Comic Sans MS"/>
                <a:ea typeface="Comic Sans MS"/>
                <a:cs typeface="Comic Sans MS"/>
                <a:sym typeface="Comic Sans MS"/>
              </a:rPr>
              <a:t>bandera encendida </a:t>
            </a:r>
            <a:r>
              <a:rPr b="0" i="0" lang="es-ES" sz="1050" u="none" cap="none" strike="noStrike">
                <a:solidFill>
                  <a:schemeClr val="dk1"/>
                </a:solidFill>
                <a:latin typeface="Comic Sans MS"/>
                <a:ea typeface="Comic Sans MS"/>
                <a:cs typeface="Comic Sans MS"/>
                <a:sym typeface="Comic Sans MS"/>
              </a:rPr>
              <a:t>docker build</a:t>
            </a:r>
            <a:r>
              <a:rPr b="0" i="0" lang="es-ES" sz="1200" u="none" cap="none" strike="noStrike">
                <a:solidFill>
                  <a:schemeClr val="dk1"/>
                </a:solidFill>
                <a:latin typeface="Comic Sans MS"/>
                <a:ea typeface="Comic Sans MS"/>
                <a:cs typeface="Comic Sans MS"/>
                <a:sym typeface="Comic Sans MS"/>
              </a:rPr>
              <a:t>.</a:t>
            </a:r>
            <a:endParaRPr b="0" i="0" sz="12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500"/>
              </a:spcBef>
              <a:spcAft>
                <a:spcPts val="0"/>
              </a:spcAft>
              <a:buClr>
                <a:srgbClr val="000000"/>
              </a:buClr>
              <a:buSzPts val="1200"/>
              <a:buFont typeface="Arial"/>
              <a:buNone/>
            </a:pPr>
            <a:r>
              <a:rPr b="0" i="0" lang="es-ES" sz="1200" u="none" cap="none" strike="noStrike">
                <a:solidFill>
                  <a:schemeClr val="dk1"/>
                </a:solidFill>
                <a:latin typeface="Comic Sans MS"/>
                <a:ea typeface="Comic Sans MS"/>
                <a:cs typeface="Comic Sans MS"/>
                <a:sym typeface="Comic Sans MS"/>
              </a:rPr>
              <a:t>Las siguientes </a:t>
            </a:r>
            <a:r>
              <a:rPr b="0" i="0" lang="es-ES" sz="1050" u="none" cap="none" strike="noStrike">
                <a:solidFill>
                  <a:schemeClr val="dk1"/>
                </a:solidFill>
                <a:latin typeface="Comic Sans MS"/>
                <a:ea typeface="Comic Sans MS"/>
                <a:cs typeface="Comic Sans MS"/>
                <a:sym typeface="Comic Sans MS"/>
              </a:rPr>
              <a:t>ARG </a:t>
            </a:r>
            <a:r>
              <a:rPr b="0" i="0" lang="es-ES" sz="1200" u="none" cap="none" strike="noStrike">
                <a:solidFill>
                  <a:schemeClr val="dk1"/>
                </a:solidFill>
                <a:latin typeface="Comic Sans MS"/>
                <a:ea typeface="Comic Sans MS"/>
                <a:cs typeface="Comic Sans MS"/>
                <a:sym typeface="Comic Sans MS"/>
              </a:rPr>
              <a:t>variables se configuran automáticamente:</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50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TARGETPLATFORM</a:t>
            </a:r>
            <a:r>
              <a:rPr b="0" i="0" lang="es-ES" sz="1200" u="none" cap="none" strike="noStrike">
                <a:solidFill>
                  <a:schemeClr val="dk1"/>
                </a:solidFill>
                <a:latin typeface="Comic Sans MS"/>
                <a:ea typeface="Comic Sans MS"/>
                <a:cs typeface="Comic Sans MS"/>
                <a:sym typeface="Comic Sans MS"/>
              </a:rPr>
              <a:t>- plataforma del resultado de la construcción. P.ej </a:t>
            </a:r>
            <a:r>
              <a:rPr b="0" i="0" lang="es-ES" sz="1050" u="none" cap="none" strike="noStrike">
                <a:solidFill>
                  <a:schemeClr val="dk1"/>
                </a:solidFill>
                <a:latin typeface="Comic Sans MS"/>
                <a:ea typeface="Comic Sans MS"/>
                <a:cs typeface="Comic Sans MS"/>
                <a:sym typeface="Comic Sans MS"/>
              </a:rPr>
              <a:t>linux/amd64</a:t>
            </a:r>
            <a:r>
              <a:rPr b="0" i="0" lang="es-ES" sz="1200" u="none" cap="none" strike="noStrike">
                <a:solidFill>
                  <a:schemeClr val="dk1"/>
                </a:solidFill>
                <a:latin typeface="Comic Sans MS"/>
                <a:ea typeface="Comic Sans MS"/>
                <a:cs typeface="Comic Sans MS"/>
                <a:sym typeface="Comic Sans MS"/>
              </a:rPr>
              <a:t>, </a:t>
            </a:r>
            <a:r>
              <a:rPr b="0" i="0" lang="es-ES" sz="1050" u="none" cap="none" strike="noStrike">
                <a:solidFill>
                  <a:schemeClr val="dk1"/>
                </a:solidFill>
                <a:latin typeface="Comic Sans MS"/>
                <a:ea typeface="Comic Sans MS"/>
                <a:cs typeface="Comic Sans MS"/>
                <a:sym typeface="Comic Sans MS"/>
              </a:rPr>
              <a:t>linux/arm/v7</a:t>
            </a:r>
            <a:r>
              <a:rPr b="0" i="0" lang="es-ES" sz="1200" u="none" cap="none" strike="noStrike">
                <a:solidFill>
                  <a:schemeClr val="dk1"/>
                </a:solidFill>
                <a:latin typeface="Comic Sans MS"/>
                <a:ea typeface="Comic Sans MS"/>
                <a:cs typeface="Comic Sans MS"/>
                <a:sym typeface="Comic Sans MS"/>
              </a:rPr>
              <a:t>, </a:t>
            </a:r>
            <a:r>
              <a:rPr b="0" i="0" lang="es-ES" sz="1050" u="none" cap="none" strike="noStrike">
                <a:solidFill>
                  <a:schemeClr val="dk1"/>
                </a:solidFill>
                <a:latin typeface="Comic Sans MS"/>
                <a:ea typeface="Comic Sans MS"/>
                <a:cs typeface="Comic Sans MS"/>
                <a:sym typeface="Comic Sans MS"/>
              </a:rPr>
              <a:t>windows/amd64</a:t>
            </a:r>
            <a:r>
              <a:rPr b="0" i="0" lang="es-ES" sz="1200" u="none" cap="none" strike="noStrike">
                <a:solidFill>
                  <a:schemeClr val="dk1"/>
                </a:solidFill>
                <a:latin typeface="Comic Sans MS"/>
                <a:ea typeface="Comic Sans MS"/>
                <a:cs typeface="Comic Sans MS"/>
                <a:sym typeface="Comic Sans MS"/>
              </a:rPr>
              <a:t>.</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TARGETOS</a:t>
            </a:r>
            <a:r>
              <a:rPr b="0" i="0" lang="es-ES" sz="1200" u="none" cap="none" strike="noStrike">
                <a:solidFill>
                  <a:schemeClr val="dk1"/>
                </a:solidFill>
                <a:latin typeface="Comic Sans MS"/>
                <a:ea typeface="Comic Sans MS"/>
                <a:cs typeface="Comic Sans MS"/>
                <a:sym typeface="Comic Sans MS"/>
              </a:rPr>
              <a:t>- Componente del sistema operativo de TARGETPLATFORM</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TARGETARCH</a:t>
            </a:r>
            <a:r>
              <a:rPr b="0" i="0" lang="es-ES" sz="1200" u="none" cap="none" strike="noStrike">
                <a:solidFill>
                  <a:schemeClr val="dk1"/>
                </a:solidFill>
                <a:latin typeface="Comic Sans MS"/>
                <a:ea typeface="Comic Sans MS"/>
                <a:cs typeface="Comic Sans MS"/>
                <a:sym typeface="Comic Sans MS"/>
              </a:rPr>
              <a:t>- componente de arquitectura de TARGETPLATFORM</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TARGETVARIANT</a:t>
            </a:r>
            <a:r>
              <a:rPr b="0" i="0" lang="es-ES" sz="1200" u="none" cap="none" strike="noStrike">
                <a:solidFill>
                  <a:schemeClr val="dk1"/>
                </a:solidFill>
                <a:latin typeface="Comic Sans MS"/>
                <a:ea typeface="Comic Sans MS"/>
                <a:cs typeface="Comic Sans MS"/>
                <a:sym typeface="Comic Sans MS"/>
              </a:rPr>
              <a:t>- componente variante de TARGETPLATFORM</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BUILDPLATFORM</a:t>
            </a:r>
            <a:r>
              <a:rPr b="0" i="0" lang="es-ES" sz="1200" u="none" cap="none" strike="noStrike">
                <a:solidFill>
                  <a:schemeClr val="dk1"/>
                </a:solidFill>
                <a:latin typeface="Comic Sans MS"/>
                <a:ea typeface="Comic Sans MS"/>
                <a:cs typeface="Comic Sans MS"/>
                <a:sym typeface="Comic Sans MS"/>
              </a:rPr>
              <a:t>- plataforma del nodo que realiza la construcción.</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BUILDOS</a:t>
            </a:r>
            <a:r>
              <a:rPr b="0" i="0" lang="es-ES" sz="1200" u="none" cap="none" strike="noStrike">
                <a:solidFill>
                  <a:schemeClr val="dk1"/>
                </a:solidFill>
                <a:latin typeface="Comic Sans MS"/>
                <a:ea typeface="Comic Sans MS"/>
                <a:cs typeface="Comic Sans MS"/>
                <a:sym typeface="Comic Sans MS"/>
              </a:rPr>
              <a:t>- Componente del sistema operativo de BUILDPLATFORM</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BUILDARCH</a:t>
            </a:r>
            <a:r>
              <a:rPr b="0" i="0" lang="es-ES" sz="1200" u="none" cap="none" strike="noStrike">
                <a:solidFill>
                  <a:schemeClr val="dk1"/>
                </a:solidFill>
                <a:latin typeface="Comic Sans MS"/>
                <a:ea typeface="Comic Sans MS"/>
                <a:cs typeface="Comic Sans MS"/>
                <a:sym typeface="Comic Sans MS"/>
              </a:rPr>
              <a:t>- componente de arquitectura de BUILDPLATFORM</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1" i="0" lang="es-ES" sz="1050" u="none" cap="none" strike="noStrike">
                <a:solidFill>
                  <a:schemeClr val="dk1"/>
                </a:solidFill>
                <a:latin typeface="Comic Sans MS"/>
                <a:ea typeface="Comic Sans MS"/>
                <a:cs typeface="Comic Sans MS"/>
                <a:sym typeface="Comic Sans MS"/>
              </a:rPr>
              <a:t>BUILDVARIANT</a:t>
            </a:r>
            <a:r>
              <a:rPr b="0" i="0" lang="es-ES" sz="1200" u="none" cap="none" strike="noStrike">
                <a:solidFill>
                  <a:schemeClr val="dk1"/>
                </a:solidFill>
                <a:latin typeface="Comic Sans MS"/>
                <a:ea typeface="Comic Sans MS"/>
                <a:cs typeface="Comic Sans MS"/>
                <a:sym typeface="Comic Sans MS"/>
              </a:rPr>
              <a:t>- componente variante de BUILDPLATFORM</a:t>
            </a:r>
            <a:endParaRPr b="0" i="0" sz="12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1f3d08e8b0a_0_230">
            <a:hlinkClick r:id="rId3"/>
          </p:cNvPr>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Docker Compose</a:t>
            </a:r>
            <a:endParaRPr b="1" i="0" sz="2900" u="none" cap="none" strike="noStrike">
              <a:solidFill>
                <a:srgbClr val="1871C2"/>
              </a:solidFill>
              <a:latin typeface="Comic Sans MS"/>
              <a:ea typeface="Comic Sans MS"/>
              <a:cs typeface="Comic Sans MS"/>
              <a:sym typeface="Comic Sans MS"/>
            </a:endParaRPr>
          </a:p>
        </p:txBody>
      </p:sp>
      <p:pic>
        <p:nvPicPr>
          <p:cNvPr id="814" name="Google Shape;814;g1f3d08e8b0a_0_230"/>
          <p:cNvPicPr preferRelativeResize="0"/>
          <p:nvPr/>
        </p:nvPicPr>
        <p:blipFill rotWithShape="1">
          <a:blip r:embed="rId4">
            <a:alphaModFix/>
          </a:blip>
          <a:srcRect b="0" l="0" r="0" t="0"/>
          <a:stretch/>
        </p:blipFill>
        <p:spPr>
          <a:xfrm>
            <a:off x="649950" y="1080038"/>
            <a:ext cx="8019850" cy="3162512"/>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c8f7f13d4e_0_26">
            <a:hlinkClick r:id="rId3"/>
          </p:cNvPr>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Ventajas de usar Docker Compose</a:t>
            </a:r>
            <a:endParaRPr b="1" i="0" sz="2900" u="none" cap="none" strike="noStrike">
              <a:solidFill>
                <a:srgbClr val="1871C2"/>
              </a:solidFill>
              <a:latin typeface="Comic Sans MS"/>
              <a:ea typeface="Comic Sans MS"/>
              <a:cs typeface="Comic Sans MS"/>
              <a:sym typeface="Comic Sans MS"/>
            </a:endParaRPr>
          </a:p>
        </p:txBody>
      </p:sp>
      <p:sp>
        <p:nvSpPr>
          <p:cNvPr id="820" name="Google Shape;820;g2c8f7f13d4e_0_26"/>
          <p:cNvSpPr txBox="1"/>
          <p:nvPr/>
        </p:nvSpPr>
        <p:spPr>
          <a:xfrm>
            <a:off x="263200" y="746150"/>
            <a:ext cx="8406600" cy="39669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0" i="0" lang="es-ES" sz="1800" u="none" cap="none" strike="noStrike">
                <a:solidFill>
                  <a:schemeClr val="dk1"/>
                </a:solidFill>
                <a:latin typeface="Comic Sans MS"/>
                <a:ea typeface="Comic Sans MS"/>
                <a:cs typeface="Comic Sans MS"/>
                <a:sym typeface="Comic Sans MS"/>
              </a:rPr>
              <a:t>Hacer todo de manera declarativa para que no tenga que repetir todo el proceso cada vez que construyó el escenario.</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0" i="0" lang="es-ES" sz="1800" u="none" cap="none" strike="noStrike">
                <a:solidFill>
                  <a:schemeClr val="dk1"/>
                </a:solidFill>
                <a:latin typeface="Comic Sans MS"/>
                <a:ea typeface="Comic Sans MS"/>
                <a:cs typeface="Comic Sans MS"/>
                <a:sym typeface="Comic Sans MS"/>
              </a:rPr>
              <a:t>Poner en funcionamiento todos los contenedores que necesita mi aplicación de una sola vez y debidamente configurados.</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0" i="0" lang="es-ES" sz="1800" u="none" cap="none" strike="noStrike">
                <a:solidFill>
                  <a:schemeClr val="dk1"/>
                </a:solidFill>
                <a:latin typeface="Comic Sans MS"/>
                <a:ea typeface="Comic Sans MS"/>
                <a:cs typeface="Comic Sans MS"/>
                <a:sym typeface="Comic Sans MS"/>
              </a:rPr>
              <a:t>Garantizar que los contenedores se arrancan en el orden adecuado. Por ejemplo: mi aplicación no podrá funcionar debidamente hasta que no esté el servidor de bases de datos funcionando en marcha.</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0" i="0" lang="es-ES" sz="1800" u="none" cap="none" strike="noStrike">
                <a:solidFill>
                  <a:schemeClr val="dk1"/>
                </a:solidFill>
                <a:latin typeface="Comic Sans MS"/>
                <a:ea typeface="Comic Sans MS"/>
                <a:cs typeface="Comic Sans MS"/>
                <a:sym typeface="Comic Sans MS"/>
              </a:rPr>
              <a:t>Asegurarnos de que hay comunicación entre los contenedores que pertenecen a la aplicación.</a:t>
            </a:r>
            <a:endParaRPr b="0" i="0" sz="18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rgbClr val="4A4A4A"/>
              </a:buClr>
              <a:buSzPts val="2800"/>
              <a:buFont typeface="Helvetica Neue"/>
              <a:buNone/>
            </a:pPr>
            <a:r>
              <a:t/>
            </a:r>
            <a:endParaRPr b="0"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2c8f7f13d4e_0_0"/>
          <p:cNvSpPr txBox="1"/>
          <p:nvPr/>
        </p:nvSpPr>
        <p:spPr>
          <a:xfrm>
            <a:off x="263200" y="1183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Docker Compose Comandos</a:t>
            </a:r>
            <a:endParaRPr b="1" i="0" sz="2900" u="none" cap="none" strike="noStrike">
              <a:solidFill>
                <a:srgbClr val="1871C2"/>
              </a:solidFill>
              <a:latin typeface="Comic Sans MS"/>
              <a:ea typeface="Comic Sans MS"/>
              <a:cs typeface="Comic Sans MS"/>
              <a:sym typeface="Comic Sans MS"/>
            </a:endParaRPr>
          </a:p>
        </p:txBody>
      </p:sp>
      <p:sp>
        <p:nvSpPr>
          <p:cNvPr id="826" name="Google Shape;826;g2c8f7f13d4e_0_0"/>
          <p:cNvSpPr txBox="1"/>
          <p:nvPr/>
        </p:nvSpPr>
        <p:spPr>
          <a:xfrm>
            <a:off x="372025" y="536100"/>
            <a:ext cx="7803000" cy="417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up: </a:t>
            </a:r>
            <a:r>
              <a:rPr b="0" i="0" lang="es-ES" sz="1100" u="none" cap="none" strike="noStrike">
                <a:solidFill>
                  <a:schemeClr val="dk1"/>
                </a:solidFill>
                <a:latin typeface="Comic Sans MS"/>
                <a:ea typeface="Comic Sans MS"/>
                <a:cs typeface="Comic Sans MS"/>
                <a:sym typeface="Comic Sans MS"/>
              </a:rPr>
              <a:t>Crear los contenedores (servicios) que están descritos en el docker-compose.yml.</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up -d: </a:t>
            </a:r>
            <a:r>
              <a:rPr b="0" i="0" lang="es-ES" sz="1100" u="none" cap="none" strike="noStrike">
                <a:solidFill>
                  <a:schemeClr val="dk1"/>
                </a:solidFill>
                <a:latin typeface="Comic Sans MS"/>
                <a:ea typeface="Comic Sans MS"/>
                <a:cs typeface="Comic Sans MS"/>
                <a:sym typeface="Comic Sans MS"/>
              </a:rPr>
              <a:t>Crear en modo detach los contenedores (servicios) que están descritos en el docker-compose.yml. Eso significa que no muestran mensajes de log en el terminal y que se nos vuelve a mostrar un prompt.</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stop: </a:t>
            </a:r>
            <a:r>
              <a:rPr b="0" i="0" lang="es-ES" sz="1100" u="none" cap="none" strike="noStrike">
                <a:solidFill>
                  <a:schemeClr val="dk1"/>
                </a:solidFill>
                <a:latin typeface="Comic Sans MS"/>
                <a:ea typeface="Comic Sans MS"/>
                <a:cs typeface="Comic Sans MS"/>
                <a:sym typeface="Comic Sans MS"/>
              </a:rPr>
              <a:t>Detiene los contenedores que previamente se han lanzado con docker-compose up.</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run: </a:t>
            </a:r>
            <a:r>
              <a:rPr b="0" i="0" lang="es-ES" sz="1100" u="none" cap="none" strike="noStrike">
                <a:solidFill>
                  <a:schemeClr val="dk1"/>
                </a:solidFill>
                <a:latin typeface="Comic Sans MS"/>
                <a:ea typeface="Comic Sans MS"/>
                <a:cs typeface="Comic Sans MS"/>
                <a:sym typeface="Comic Sans MS"/>
              </a:rPr>
              <a:t>Inicia los contenedores descritos en el docker-compose.yml que estén parados.</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rm: </a:t>
            </a:r>
            <a:r>
              <a:rPr b="0" i="0" lang="es-ES" sz="1100" u="none" cap="none" strike="noStrike">
                <a:solidFill>
                  <a:schemeClr val="dk1"/>
                </a:solidFill>
                <a:latin typeface="Comic Sans MS"/>
                <a:ea typeface="Comic Sans MS"/>
                <a:cs typeface="Comic Sans MS"/>
                <a:sym typeface="Comic Sans MS"/>
              </a:rPr>
              <a:t>Borra los contenedores parados del escenario. Con las opción -f elimina también los contenedores en ejecución.</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pause: </a:t>
            </a:r>
            <a:r>
              <a:rPr b="0" i="0" lang="es-ES" sz="1100" u="none" cap="none" strike="noStrike">
                <a:solidFill>
                  <a:schemeClr val="dk1"/>
                </a:solidFill>
                <a:latin typeface="Comic Sans MS"/>
                <a:ea typeface="Comic Sans MS"/>
                <a:cs typeface="Comic Sans MS"/>
                <a:sym typeface="Comic Sans MS"/>
              </a:rPr>
              <a:t>Pausa los contenedores que previamente se han lanzado con docker-compose up.</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unpause: </a:t>
            </a:r>
            <a:r>
              <a:rPr b="0" i="0" lang="es-ES" sz="1100" u="none" cap="none" strike="noStrike">
                <a:solidFill>
                  <a:schemeClr val="dk1"/>
                </a:solidFill>
                <a:latin typeface="Comic Sans MS"/>
                <a:ea typeface="Comic Sans MS"/>
                <a:cs typeface="Comic Sans MS"/>
                <a:sym typeface="Comic Sans MS"/>
              </a:rPr>
              <a:t>Reanuda los contenedores que previamente se han pausado.</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restart: </a:t>
            </a:r>
            <a:r>
              <a:rPr b="0" i="0" lang="es-ES" sz="1100" u="none" cap="none" strike="noStrike">
                <a:solidFill>
                  <a:schemeClr val="dk1"/>
                </a:solidFill>
                <a:latin typeface="Comic Sans MS"/>
                <a:ea typeface="Comic Sans MS"/>
                <a:cs typeface="Comic Sans MS"/>
                <a:sym typeface="Comic Sans MS"/>
              </a:rPr>
              <a:t>Reinicia los contenedores. Orden ideal para reiniciar servicios con nuevas configuraciones.</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down: </a:t>
            </a:r>
            <a:r>
              <a:rPr b="0" i="0" lang="es-ES" sz="1100" u="none" cap="none" strike="noStrike">
                <a:solidFill>
                  <a:schemeClr val="dk1"/>
                </a:solidFill>
                <a:latin typeface="Comic Sans MS"/>
                <a:ea typeface="Comic Sans MS"/>
                <a:cs typeface="Comic Sans MS"/>
                <a:sym typeface="Comic Sans MS"/>
              </a:rPr>
              <a:t>Para los contenedores, los borra y también borra las redes que se han creado con docker-compose up (en caso de haberse creado).</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chemeClr val="dk1"/>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down -v: </a:t>
            </a:r>
            <a:r>
              <a:rPr b="0" i="0" lang="es-ES" sz="1100" u="none" cap="none" strike="noStrike">
                <a:solidFill>
                  <a:schemeClr val="dk1"/>
                </a:solidFill>
                <a:latin typeface="Comic Sans MS"/>
                <a:ea typeface="Comic Sans MS"/>
                <a:cs typeface="Comic Sans MS"/>
                <a:sym typeface="Comic Sans MS"/>
              </a:rPr>
              <a:t>Para los contenedores y borra contenedores, redes y volúmenes.</a:t>
            </a:r>
            <a:endParaRPr b="0" i="0" sz="11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1000"/>
              </a:spcAft>
              <a:buClr>
                <a:srgbClr val="000000"/>
              </a:buClr>
              <a:buSzPts val="1100"/>
              <a:buFont typeface="Arial"/>
              <a:buNone/>
            </a:pPr>
            <a:r>
              <a:rPr b="1" i="0" lang="es-ES" sz="1100" u="none" cap="none" strike="noStrike">
                <a:solidFill>
                  <a:schemeClr val="dk1"/>
                </a:solidFill>
                <a:latin typeface="Comic Sans MS"/>
                <a:ea typeface="Comic Sans MS"/>
                <a:cs typeface="Comic Sans MS"/>
                <a:sym typeface="Comic Sans MS"/>
              </a:rPr>
              <a:t>docker-compose logs: </a:t>
            </a:r>
            <a:r>
              <a:rPr b="0" i="0" lang="es-ES" sz="1100" u="none" cap="none" strike="noStrike">
                <a:solidFill>
                  <a:schemeClr val="dk1"/>
                </a:solidFill>
                <a:latin typeface="Comic Sans MS"/>
                <a:ea typeface="Comic Sans MS"/>
                <a:cs typeface="Comic Sans MS"/>
                <a:sym typeface="Comic Sans MS"/>
              </a:rPr>
              <a:t>Muestra los logs de todos los servicios del escenario. Con el parámetro -f podremos ir viendo los logs en “vivo”.</a:t>
            </a:r>
            <a:endParaRPr b="0" i="0" sz="11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c8f7f13d4e_0_13"/>
          <p:cNvSpPr txBox="1"/>
          <p:nvPr/>
        </p:nvSpPr>
        <p:spPr>
          <a:xfrm>
            <a:off x="263200" y="1183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Docker Compose Comandos</a:t>
            </a:r>
            <a:endParaRPr b="1" i="0" sz="2900" u="none" cap="none" strike="noStrike">
              <a:solidFill>
                <a:srgbClr val="1871C2"/>
              </a:solidFill>
              <a:latin typeface="Comic Sans MS"/>
              <a:ea typeface="Comic Sans MS"/>
              <a:cs typeface="Comic Sans MS"/>
              <a:sym typeface="Comic Sans MS"/>
            </a:endParaRPr>
          </a:p>
        </p:txBody>
      </p:sp>
      <p:sp>
        <p:nvSpPr>
          <p:cNvPr id="832" name="Google Shape;832;g2c8f7f13d4e_0_13"/>
          <p:cNvSpPr txBox="1"/>
          <p:nvPr/>
        </p:nvSpPr>
        <p:spPr>
          <a:xfrm>
            <a:off x="378950" y="812675"/>
            <a:ext cx="7803000" cy="236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200"/>
              <a:buFont typeface="Arial"/>
              <a:buNone/>
            </a:pPr>
            <a:r>
              <a:rPr b="1" i="0" lang="es-ES" sz="1200" u="none" cap="none" strike="noStrike">
                <a:solidFill>
                  <a:schemeClr val="dk1"/>
                </a:solidFill>
                <a:latin typeface="Comic Sans MS"/>
                <a:ea typeface="Comic Sans MS"/>
                <a:cs typeface="Comic Sans MS"/>
                <a:sym typeface="Comic Sans MS"/>
              </a:rPr>
              <a:t>docker-compose logs servicio1:</a:t>
            </a:r>
            <a:r>
              <a:rPr b="0" i="0" lang="es-ES" sz="1200" u="none" cap="none" strike="noStrike">
                <a:solidFill>
                  <a:schemeClr val="dk1"/>
                </a:solidFill>
                <a:latin typeface="Comic Sans MS"/>
                <a:ea typeface="Comic Sans MS"/>
                <a:cs typeface="Comic Sans MS"/>
                <a:sym typeface="Comic Sans MS"/>
              </a:rPr>
              <a:t> Muestra los logs del servicio llamado servicio1 que estaba descrito en el docker-compose.yml.</a:t>
            </a:r>
            <a:endParaRPr b="0" i="0" sz="1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rgbClr val="000000"/>
              </a:buClr>
              <a:buSzPts val="1200"/>
              <a:buFont typeface="Arial"/>
              <a:buNone/>
            </a:pPr>
            <a:r>
              <a:rPr b="1" i="0" lang="es-ES" sz="1200" u="none" cap="none" strike="noStrike">
                <a:solidFill>
                  <a:schemeClr val="dk1"/>
                </a:solidFill>
                <a:latin typeface="Comic Sans MS"/>
                <a:ea typeface="Comic Sans MS"/>
                <a:cs typeface="Comic Sans MS"/>
                <a:sym typeface="Comic Sans MS"/>
              </a:rPr>
              <a:t>docker-compose exec servicio1 /bin/bash:</a:t>
            </a:r>
            <a:r>
              <a:rPr b="0" i="0" lang="es-ES" sz="1200" u="none" cap="none" strike="noStrike">
                <a:solidFill>
                  <a:schemeClr val="dk1"/>
                </a:solidFill>
                <a:latin typeface="Comic Sans MS"/>
                <a:ea typeface="Comic Sans MS"/>
                <a:cs typeface="Comic Sans MS"/>
                <a:sym typeface="Comic Sans MS"/>
              </a:rPr>
              <a:t> Ejecuta una orden, en este caso /bin/bash en un contenedor llamado servicio1 que estaba descrito en el docker-compose.yml</a:t>
            </a:r>
            <a:endParaRPr b="0" i="0" sz="1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rgbClr val="000000"/>
              </a:buClr>
              <a:buSzPts val="1200"/>
              <a:buFont typeface="Arial"/>
              <a:buNone/>
            </a:pPr>
            <a:r>
              <a:rPr b="1" i="0" lang="es-ES" sz="1200" u="none" cap="none" strike="noStrike">
                <a:solidFill>
                  <a:schemeClr val="dk1"/>
                </a:solidFill>
                <a:latin typeface="Comic Sans MS"/>
                <a:ea typeface="Comic Sans MS"/>
                <a:cs typeface="Comic Sans MS"/>
                <a:sym typeface="Comic Sans MS"/>
              </a:rPr>
              <a:t>docker-compose build: </a:t>
            </a:r>
            <a:r>
              <a:rPr b="0" i="0" lang="es-ES" sz="1200" u="none" cap="none" strike="noStrike">
                <a:solidFill>
                  <a:schemeClr val="dk1"/>
                </a:solidFill>
                <a:latin typeface="Comic Sans MS"/>
                <a:ea typeface="Comic Sans MS"/>
                <a:cs typeface="Comic Sans MS"/>
                <a:sym typeface="Comic Sans MS"/>
              </a:rPr>
              <a:t>Ejecuta, si está indicado, el proceso de construcción de una imagen que va a ser usado en el docker-compose.yml a partir de los ficheros Dockerfile que se indican.</a:t>
            </a:r>
            <a:endParaRPr b="0" i="0" sz="1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rgbClr val="000000"/>
              </a:buClr>
              <a:buSzPts val="1200"/>
              <a:buFont typeface="Arial"/>
              <a:buNone/>
            </a:pPr>
            <a:r>
              <a:rPr b="1" i="0" lang="es-ES" sz="1200" u="none" cap="none" strike="noStrike">
                <a:solidFill>
                  <a:schemeClr val="dk1"/>
                </a:solidFill>
                <a:latin typeface="Comic Sans MS"/>
                <a:ea typeface="Comic Sans MS"/>
                <a:cs typeface="Comic Sans MS"/>
                <a:sym typeface="Comic Sans MS"/>
              </a:rPr>
              <a:t>docker-compose top: </a:t>
            </a:r>
            <a:r>
              <a:rPr b="0" i="0" lang="es-ES" sz="1200" u="none" cap="none" strike="noStrike">
                <a:solidFill>
                  <a:schemeClr val="dk1"/>
                </a:solidFill>
                <a:latin typeface="Comic Sans MS"/>
                <a:ea typeface="Comic Sans MS"/>
                <a:cs typeface="Comic Sans MS"/>
                <a:sym typeface="Comic Sans MS"/>
              </a:rPr>
              <a:t>Muestra los procesos que están ejecutándose en cada uno de los contenedores de los servicios.</a:t>
            </a:r>
            <a:endParaRPr b="0" i="0" sz="12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1000"/>
              </a:spcBef>
              <a:spcAft>
                <a:spcPts val="1000"/>
              </a:spcAft>
              <a:buClr>
                <a:srgbClr val="000000"/>
              </a:buClr>
              <a:buSzPts val="1200"/>
              <a:buFont typeface="Arial"/>
              <a:buNone/>
            </a:pPr>
            <a:r>
              <a:t/>
            </a:r>
            <a:endParaRPr b="0" i="0" sz="1200" u="none" cap="none" strike="noStrike">
              <a:solidFill>
                <a:schemeClr val="dk1"/>
              </a:solidFill>
              <a:latin typeface="Comic Sans MS"/>
              <a:ea typeface="Comic Sans MS"/>
              <a:cs typeface="Comic Sans MS"/>
              <a:sym typeface="Comic Sans MS"/>
            </a:endParaRPr>
          </a:p>
        </p:txBody>
      </p:sp>
      <p:sp>
        <p:nvSpPr>
          <p:cNvPr id="833" name="Google Shape;833;g2c8f7f13d4e_0_13"/>
          <p:cNvSpPr txBox="1"/>
          <p:nvPr/>
        </p:nvSpPr>
        <p:spPr>
          <a:xfrm>
            <a:off x="378950" y="3433675"/>
            <a:ext cx="712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hlinkClick r:id="rId3"/>
              </a:rPr>
              <a:t>https://docs.docker.com/reference/compose-file/</a:t>
            </a:r>
            <a:br>
              <a:rPr lang="es-ES"/>
            </a:br>
            <a:r>
              <a:rPr lang="es-ES" u="sng">
                <a:solidFill>
                  <a:schemeClr val="hlink"/>
                </a:solidFill>
                <a:hlinkClick r:id="rId4"/>
              </a:rPr>
              <a:t>https://github.com/dockersamples</a:t>
            </a:r>
            <a:endParaRPr/>
          </a:p>
          <a:p>
            <a:pPr indent="0" lvl="0" marL="0" rtl="0" algn="l">
              <a:spcBef>
                <a:spcPts val="0"/>
              </a:spcBef>
              <a:spcAft>
                <a:spcPts val="0"/>
              </a:spcAft>
              <a:buNone/>
            </a:pPr>
            <a:r>
              <a:rPr lang="es-ES" u="sng">
                <a:solidFill>
                  <a:schemeClr val="hlink"/>
                </a:solidFill>
                <a:hlinkClick r:id="rId5"/>
              </a:rPr>
              <a:t>https://github.com/docker/awesome-compose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1f3f4c9a34e_0_20"/>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Orquestadores de contenedores</a:t>
            </a:r>
            <a:endParaRPr b="1" i="0" sz="2900" u="none" cap="none" strike="noStrike">
              <a:solidFill>
                <a:srgbClr val="1871C2"/>
              </a:solidFill>
              <a:latin typeface="Comic Sans MS"/>
              <a:ea typeface="Comic Sans MS"/>
              <a:cs typeface="Comic Sans MS"/>
              <a:sym typeface="Comic Sans MS"/>
            </a:endParaRPr>
          </a:p>
        </p:txBody>
      </p:sp>
      <p:pic>
        <p:nvPicPr>
          <p:cNvPr id="839" name="Google Shape;839;g1f3f4c9a34e_0_20"/>
          <p:cNvPicPr preferRelativeResize="0"/>
          <p:nvPr/>
        </p:nvPicPr>
        <p:blipFill rotWithShape="1">
          <a:blip r:embed="rId3">
            <a:alphaModFix/>
          </a:blip>
          <a:srcRect b="0" l="0" r="0" t="0"/>
          <a:stretch/>
        </p:blipFill>
        <p:spPr>
          <a:xfrm>
            <a:off x="152400" y="992825"/>
            <a:ext cx="8839200" cy="3058495"/>
          </a:xfrm>
          <a:prstGeom prst="rect">
            <a:avLst/>
          </a:prstGeom>
          <a:noFill/>
          <a:ln>
            <a:noFill/>
          </a:ln>
        </p:spPr>
      </p:pic>
      <p:sp>
        <p:nvSpPr>
          <p:cNvPr id="840" name="Google Shape;840;g1f3f4c9a34e_0_20"/>
          <p:cNvSpPr txBox="1"/>
          <p:nvPr/>
        </p:nvSpPr>
        <p:spPr>
          <a:xfrm>
            <a:off x="6663625" y="3290175"/>
            <a:ext cx="2269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s-ES" sz="1300" u="sng" cap="none" strike="noStrike">
                <a:solidFill>
                  <a:srgbClr val="0000FF"/>
                </a:solidFill>
                <a:latin typeface="Arial"/>
                <a:ea typeface="Arial"/>
                <a:cs typeface="Arial"/>
                <a:sym typeface="Arial"/>
                <a:hlinkClick r:id="rId4">
                  <a:extLst>
                    <a:ext uri="{A12FA001-AC4F-418D-AE19-62706E023703}">
                      <ahyp:hlinkClr val="tx"/>
                    </a:ext>
                  </a:extLst>
                </a:hlinkClick>
              </a:rPr>
              <a:t>http://mesos.apache.org/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22496c43d9e_0_0"/>
          <p:cNvSpPr txBox="1"/>
          <p:nvPr/>
        </p:nvSpPr>
        <p:spPr>
          <a:xfrm>
            <a:off x="242250" y="14755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1" i="0" lang="es-ES" sz="2000" u="none" cap="none" strike="noStrike">
                <a:solidFill>
                  <a:srgbClr val="1871C2"/>
                </a:solidFill>
                <a:latin typeface="Comic Sans MS"/>
                <a:ea typeface="Comic Sans MS"/>
                <a:cs typeface="Comic Sans MS"/>
                <a:sym typeface="Comic Sans MS"/>
              </a:rPr>
              <a:t>¿Está tu aplicación preparada para Docker Swarm?</a:t>
            </a:r>
            <a:endParaRPr b="1" i="0" sz="2000" u="none" cap="none" strike="noStrike">
              <a:solidFill>
                <a:srgbClr val="1871C2"/>
              </a:solidFill>
              <a:latin typeface="Comic Sans MS"/>
              <a:ea typeface="Comic Sans MS"/>
              <a:cs typeface="Comic Sans MS"/>
              <a:sym typeface="Comic Sans MS"/>
            </a:endParaRPr>
          </a:p>
        </p:txBody>
      </p:sp>
      <p:pic>
        <p:nvPicPr>
          <p:cNvPr id="846" name="Google Shape;846;g22496c43d9e_0_0"/>
          <p:cNvPicPr preferRelativeResize="0"/>
          <p:nvPr/>
        </p:nvPicPr>
        <p:blipFill rotWithShape="1">
          <a:blip r:embed="rId3">
            <a:alphaModFix/>
          </a:blip>
          <a:srcRect b="0" l="0" r="0" t="8381"/>
          <a:stretch/>
        </p:blipFill>
        <p:spPr>
          <a:xfrm>
            <a:off x="2386450" y="629975"/>
            <a:ext cx="3302099" cy="40580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f0bc1e3c3a_1_0"/>
          <p:cNvSpPr txBox="1"/>
          <p:nvPr>
            <p:ph idx="4294967295" type="ctrTitle"/>
          </p:nvPr>
        </p:nvSpPr>
        <p:spPr>
          <a:xfrm>
            <a:off x="372600" y="114450"/>
            <a:ext cx="8520600" cy="1085400"/>
          </a:xfrm>
          <a:prstGeom prst="rect">
            <a:avLst/>
          </a:prstGeom>
          <a:noFill/>
          <a:ln>
            <a:noFill/>
          </a:ln>
        </p:spPr>
        <p:txBody>
          <a:bodyPr anchorCtr="0" anchor="b" bIns="51425" lIns="51425" spcFirstLastPara="1" rIns="51425" wrap="square" tIns="51425">
            <a:noAutofit/>
          </a:bodyPr>
          <a:lstStyle/>
          <a:p>
            <a:pPr indent="0" lvl="0" marL="0" marR="0" rtl="0" algn="ctr">
              <a:lnSpc>
                <a:spcPct val="100000"/>
              </a:lnSpc>
              <a:spcBef>
                <a:spcPts val="0"/>
              </a:spcBef>
              <a:spcAft>
                <a:spcPts val="0"/>
              </a:spcAft>
              <a:buClr>
                <a:schemeClr val="dk1"/>
              </a:buClr>
              <a:buSzPts val="990"/>
              <a:buFont typeface="Arial"/>
              <a:buNone/>
            </a:pPr>
            <a:r>
              <a:rPr b="1" i="0" lang="es-ES" sz="3280" u="none" cap="none" strike="noStrike">
                <a:solidFill>
                  <a:srgbClr val="1871C2"/>
                </a:solidFill>
                <a:latin typeface="Comic Sans MS"/>
                <a:ea typeface="Comic Sans MS"/>
                <a:cs typeface="Comic Sans MS"/>
                <a:sym typeface="Comic Sans MS"/>
              </a:rPr>
              <a:t>¿Cómo acelerar los procesos de entrega de software con Docker?</a:t>
            </a:r>
            <a:endParaRPr b="1" i="0" sz="3280" u="none" cap="none" strike="noStrike">
              <a:solidFill>
                <a:srgbClr val="1871C2"/>
              </a:solidFill>
              <a:latin typeface="Comic Sans MS"/>
              <a:ea typeface="Comic Sans MS"/>
              <a:cs typeface="Comic Sans MS"/>
              <a:sym typeface="Comic Sans MS"/>
            </a:endParaRPr>
          </a:p>
        </p:txBody>
      </p:sp>
      <p:sp>
        <p:nvSpPr>
          <p:cNvPr id="140" name="Google Shape;140;g1f0bc1e3c3a_1_0"/>
          <p:cNvSpPr txBox="1"/>
          <p:nvPr>
            <p:ph idx="4294967295" type="subTitle"/>
          </p:nvPr>
        </p:nvSpPr>
        <p:spPr>
          <a:xfrm>
            <a:off x="311700" y="1199850"/>
            <a:ext cx="8520600" cy="3539400"/>
          </a:xfrm>
          <a:prstGeom prst="rect">
            <a:avLst/>
          </a:prstGeom>
          <a:noFill/>
          <a:ln>
            <a:noFill/>
          </a:ln>
        </p:spPr>
        <p:txBody>
          <a:bodyPr anchorCtr="0" anchor="t" bIns="51425" lIns="51425" spcFirstLastPara="1" rIns="51425" wrap="square" tIns="51425">
            <a:normAutofit fontScale="77500" lnSpcReduction="20000"/>
          </a:bodyPr>
          <a:lstStyle/>
          <a:p>
            <a:pPr indent="-366394" lvl="0" marL="457200" marR="0" rtl="0" algn="just">
              <a:lnSpc>
                <a:spcPct val="100000"/>
              </a:lnSpc>
              <a:spcBef>
                <a:spcPts val="0"/>
              </a:spcBef>
              <a:spcAft>
                <a:spcPts val="0"/>
              </a:spcAft>
              <a:buClr>
                <a:schemeClr val="dk1"/>
              </a:buClr>
              <a:buSzPct val="155555"/>
              <a:buFont typeface="Comic Sans MS"/>
              <a:buChar char="●"/>
            </a:pPr>
            <a:r>
              <a:rPr b="0" i="0" lang="es-ES" sz="1800" u="none" cap="none" strike="noStrike">
                <a:solidFill>
                  <a:schemeClr val="dk1"/>
                </a:solidFill>
                <a:latin typeface="Comic Sans MS"/>
                <a:ea typeface="Comic Sans MS"/>
                <a:cs typeface="Comic Sans MS"/>
                <a:sym typeface="Comic Sans MS"/>
              </a:rPr>
              <a:t>Entorno de desarrollo consistente: Docker permite crear entornos de desarrollo consistentes entre los equipos de desarrollo y operaciones, eliminando problemas de "funciona en mi máquina". </a:t>
            </a:r>
            <a:endParaRPr>
              <a:solidFill>
                <a:schemeClr val="dk1"/>
              </a:solidFill>
              <a:latin typeface="Comic Sans MS"/>
              <a:ea typeface="Comic Sans MS"/>
              <a:cs typeface="Comic Sans MS"/>
              <a:sym typeface="Comic Sans MS"/>
            </a:endParaRPr>
          </a:p>
          <a:p>
            <a:pPr indent="0" lvl="0" marL="457200" marR="0" rtl="0" algn="just">
              <a:lnSpc>
                <a:spcPct val="100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366394" lvl="0" marL="457200" marR="0" rtl="0" algn="just">
              <a:lnSpc>
                <a:spcPct val="100000"/>
              </a:lnSpc>
              <a:spcBef>
                <a:spcPts val="0"/>
              </a:spcBef>
              <a:spcAft>
                <a:spcPts val="0"/>
              </a:spcAft>
              <a:buClr>
                <a:schemeClr val="dk1"/>
              </a:buClr>
              <a:buSzPct val="155555"/>
              <a:buFont typeface="Comic Sans MS"/>
              <a:buChar char="●"/>
            </a:pPr>
            <a:r>
              <a:rPr b="0" i="0" lang="es-ES" sz="1800" u="none" cap="none" strike="noStrike">
                <a:solidFill>
                  <a:schemeClr val="dk1"/>
                </a:solidFill>
                <a:latin typeface="Comic Sans MS"/>
                <a:ea typeface="Comic Sans MS"/>
                <a:cs typeface="Comic Sans MS"/>
                <a:sym typeface="Comic Sans MS"/>
              </a:rPr>
              <a:t>Despliegue rápido y escalabilidad: Los contenedores Docker se pueden implementar rápidamente y escalar según sea necesario</a:t>
            </a:r>
            <a:r>
              <a:rPr lang="es-ES">
                <a:solidFill>
                  <a:schemeClr val="dk1"/>
                </a:solidFill>
                <a:latin typeface="Comic Sans MS"/>
                <a:ea typeface="Comic Sans MS"/>
                <a:cs typeface="Comic Sans MS"/>
                <a:sym typeface="Comic Sans MS"/>
              </a:rPr>
              <a:t>. </a:t>
            </a:r>
            <a:endParaRPr b="0" i="0" sz="18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0"/>
              </a:spcBef>
              <a:spcAft>
                <a:spcPts val="0"/>
              </a:spcAft>
              <a:buClr>
                <a:schemeClr val="dk2"/>
              </a:buClr>
              <a:buSzPct val="327485"/>
              <a:buFont typeface="Arial"/>
              <a:buNone/>
            </a:pPr>
            <a:r>
              <a:t/>
            </a:r>
            <a:endParaRPr b="0" i="0" sz="1800" u="none" cap="none" strike="noStrike">
              <a:solidFill>
                <a:schemeClr val="dk1"/>
              </a:solidFill>
              <a:latin typeface="Comic Sans MS"/>
              <a:ea typeface="Comic Sans MS"/>
              <a:cs typeface="Comic Sans MS"/>
              <a:sym typeface="Comic Sans MS"/>
            </a:endParaRPr>
          </a:p>
          <a:p>
            <a:pPr indent="-366394" lvl="0" marL="457200" marR="0" rtl="0" algn="just">
              <a:lnSpc>
                <a:spcPct val="100000"/>
              </a:lnSpc>
              <a:spcBef>
                <a:spcPts val="0"/>
              </a:spcBef>
              <a:spcAft>
                <a:spcPts val="0"/>
              </a:spcAft>
              <a:buClr>
                <a:schemeClr val="dk1"/>
              </a:buClr>
              <a:buSzPct val="155555"/>
              <a:buFont typeface="Comic Sans MS"/>
              <a:buChar char="●"/>
            </a:pPr>
            <a:r>
              <a:rPr b="0" i="0" lang="es-ES" sz="1800" u="none" cap="none" strike="noStrike">
                <a:solidFill>
                  <a:schemeClr val="dk1"/>
                </a:solidFill>
                <a:latin typeface="Comic Sans MS"/>
                <a:ea typeface="Comic Sans MS"/>
                <a:cs typeface="Comic Sans MS"/>
                <a:sym typeface="Comic Sans MS"/>
              </a:rPr>
              <a:t>Automatización de la construcción y despliegue: Docker facilita la automatización de los procesos de construcción, pruebas y despliegue de aplicaciones a través de herramientas como Docker Compose. </a:t>
            </a:r>
            <a:endParaRPr b="0" i="0" sz="18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0"/>
              </a:spcBef>
              <a:spcAft>
                <a:spcPts val="0"/>
              </a:spcAft>
              <a:buClr>
                <a:schemeClr val="dk2"/>
              </a:buClr>
              <a:buSzPct val="327485"/>
              <a:buFont typeface="Arial"/>
              <a:buNone/>
            </a:pPr>
            <a:r>
              <a:t/>
            </a:r>
            <a:endParaRPr b="0" i="0" sz="1800" u="none" cap="none" strike="noStrike">
              <a:solidFill>
                <a:schemeClr val="dk1"/>
              </a:solidFill>
              <a:latin typeface="Comic Sans MS"/>
              <a:ea typeface="Comic Sans MS"/>
              <a:cs typeface="Comic Sans MS"/>
              <a:sym typeface="Comic Sans MS"/>
            </a:endParaRPr>
          </a:p>
          <a:p>
            <a:pPr indent="-366394" lvl="0" marL="457200" marR="0" rtl="0" algn="just">
              <a:lnSpc>
                <a:spcPct val="100000"/>
              </a:lnSpc>
              <a:spcBef>
                <a:spcPts val="0"/>
              </a:spcBef>
              <a:spcAft>
                <a:spcPts val="0"/>
              </a:spcAft>
              <a:buClr>
                <a:schemeClr val="dk1"/>
              </a:buClr>
              <a:buSzPct val="155555"/>
              <a:buFont typeface="Comic Sans MS"/>
              <a:buChar char="●"/>
            </a:pPr>
            <a:r>
              <a:rPr b="0" i="0" lang="es-ES" sz="1800" u="none" cap="none" strike="noStrike">
                <a:solidFill>
                  <a:schemeClr val="dk1"/>
                </a:solidFill>
                <a:latin typeface="Comic Sans MS"/>
                <a:ea typeface="Comic Sans MS"/>
                <a:cs typeface="Comic Sans MS"/>
                <a:sym typeface="Comic Sans MS"/>
              </a:rPr>
              <a:t>Gestión eficiente de dependencias: La ap</a:t>
            </a:r>
            <a:r>
              <a:rPr lang="es-ES">
                <a:solidFill>
                  <a:schemeClr val="dk1"/>
                </a:solidFill>
                <a:latin typeface="Comic Sans MS"/>
                <a:ea typeface="Comic Sans MS"/>
                <a:cs typeface="Comic Sans MS"/>
                <a:sym typeface="Comic Sans MS"/>
              </a:rPr>
              <a:t>licación s</a:t>
            </a:r>
            <a:r>
              <a:rPr b="0" i="0" lang="es-ES" sz="1800" u="none" cap="none" strike="noStrike">
                <a:solidFill>
                  <a:schemeClr val="dk1"/>
                </a:solidFill>
                <a:latin typeface="Comic Sans MS"/>
                <a:ea typeface="Comic Sans MS"/>
                <a:cs typeface="Comic Sans MS"/>
                <a:sym typeface="Comic Sans MS"/>
              </a:rPr>
              <a:t>e empaqueta con todas sus dependencias evitando conflictos. </a:t>
            </a:r>
            <a:endParaRPr b="0" i="0" sz="18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0"/>
              </a:spcBef>
              <a:spcAft>
                <a:spcPts val="0"/>
              </a:spcAft>
              <a:buClr>
                <a:schemeClr val="dk2"/>
              </a:buClr>
              <a:buSzPct val="327485"/>
              <a:buFont typeface="Arial"/>
              <a:buNone/>
            </a:pPr>
            <a:r>
              <a:t/>
            </a:r>
            <a:endParaRPr b="0" i="0" sz="1800" u="none" cap="none" strike="noStrike">
              <a:solidFill>
                <a:schemeClr val="dk1"/>
              </a:solidFill>
              <a:latin typeface="Comic Sans MS"/>
              <a:ea typeface="Comic Sans MS"/>
              <a:cs typeface="Comic Sans MS"/>
              <a:sym typeface="Comic Sans MS"/>
            </a:endParaRPr>
          </a:p>
          <a:p>
            <a:pPr indent="-366394" lvl="0" marL="457200" marR="0" rtl="0" algn="just">
              <a:lnSpc>
                <a:spcPct val="100000"/>
              </a:lnSpc>
              <a:spcBef>
                <a:spcPts val="0"/>
              </a:spcBef>
              <a:spcAft>
                <a:spcPts val="0"/>
              </a:spcAft>
              <a:buClr>
                <a:schemeClr val="dk1"/>
              </a:buClr>
              <a:buSzPct val="155555"/>
              <a:buFont typeface="Comic Sans MS"/>
              <a:buChar char="●"/>
            </a:pPr>
            <a:r>
              <a:rPr b="0" i="0" lang="es-ES" sz="1800" u="none" cap="none" strike="noStrike">
                <a:solidFill>
                  <a:schemeClr val="dk1"/>
                </a:solidFill>
                <a:latin typeface="Comic Sans MS"/>
                <a:ea typeface="Comic Sans MS"/>
                <a:cs typeface="Comic Sans MS"/>
                <a:sym typeface="Comic Sans MS"/>
              </a:rPr>
              <a:t>Mayor seguridad: Docker ofrece funcionalidades de aislamiento de recursos que mejoran la seguridad de las aplicaciones</a:t>
            </a:r>
            <a:r>
              <a:rPr lang="es-ES">
                <a:solidFill>
                  <a:schemeClr val="dk1"/>
                </a:solidFill>
                <a:latin typeface="Comic Sans MS"/>
                <a:ea typeface="Comic Sans MS"/>
                <a:cs typeface="Comic Sans MS"/>
                <a:sym typeface="Comic Sans MS"/>
              </a:rPr>
              <a:t>.</a:t>
            </a:r>
            <a:endParaRPr b="0" i="0" sz="1800" u="none" cap="none" strike="noStrike">
              <a:solidFill>
                <a:schemeClr val="dk1"/>
              </a:solidFill>
              <a:latin typeface="Comic Sans MS"/>
              <a:ea typeface="Comic Sans MS"/>
              <a:cs typeface="Comic Sans MS"/>
              <a:sym typeface="Comic Sans MS"/>
            </a:endParaRPr>
          </a:p>
          <a:p>
            <a:pPr indent="0" lvl="0" marL="457200" marR="0" rtl="0" algn="just">
              <a:lnSpc>
                <a:spcPct val="100000"/>
              </a:lnSpc>
              <a:spcBef>
                <a:spcPts val="0"/>
              </a:spcBef>
              <a:spcAft>
                <a:spcPts val="0"/>
              </a:spcAft>
              <a:buClr>
                <a:schemeClr val="dk2"/>
              </a:buClr>
              <a:buSzPct val="327485"/>
              <a:buFont typeface="Arial"/>
              <a:buNone/>
            </a:pPr>
            <a:r>
              <a:t/>
            </a:r>
            <a:endParaRPr b="0"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1f55706d994_0_30"/>
          <p:cNvSpPr txBox="1"/>
          <p:nvPr/>
        </p:nvSpPr>
        <p:spPr>
          <a:xfrm>
            <a:off x="242250" y="14755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1" i="0" lang="es-ES" sz="2000" u="none" cap="none" strike="noStrike">
                <a:solidFill>
                  <a:srgbClr val="1871C2"/>
                </a:solidFill>
                <a:latin typeface="Comic Sans MS"/>
                <a:ea typeface="Comic Sans MS"/>
                <a:cs typeface="Comic Sans MS"/>
                <a:sym typeface="Comic Sans MS"/>
              </a:rPr>
              <a:t>¿Está tu aplicación preparada para Docker Swarm?</a:t>
            </a:r>
            <a:endParaRPr b="1" i="0" sz="2000" u="none" cap="none" strike="noStrike">
              <a:solidFill>
                <a:srgbClr val="1871C2"/>
              </a:solidFill>
              <a:latin typeface="Comic Sans MS"/>
              <a:ea typeface="Comic Sans MS"/>
              <a:cs typeface="Comic Sans MS"/>
              <a:sym typeface="Comic Sans MS"/>
            </a:endParaRPr>
          </a:p>
        </p:txBody>
      </p:sp>
      <p:sp>
        <p:nvSpPr>
          <p:cNvPr id="852" name="Google Shape;852;g1f55706d994_0_30">
            <a:hlinkClick r:id="rId3"/>
          </p:cNvPr>
          <p:cNvSpPr txBox="1"/>
          <p:nvPr/>
        </p:nvSpPr>
        <p:spPr>
          <a:xfrm>
            <a:off x="368700" y="661050"/>
            <a:ext cx="8576400" cy="3497100"/>
          </a:xfrm>
          <a:prstGeom prst="rect">
            <a:avLst/>
          </a:prstGeom>
          <a:noFill/>
          <a:ln>
            <a:noFill/>
          </a:ln>
        </p:spPr>
        <p:txBody>
          <a:bodyPr anchorCtr="0" anchor="t" bIns="51425" lIns="51425" spcFirstLastPara="1" rIns="51425" wrap="square" tIns="51425">
            <a:noAutofit/>
          </a:bodyPr>
          <a:lstStyle/>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Codebase</a:t>
            </a:r>
            <a:r>
              <a:rPr b="0" i="0" lang="es-ES" sz="1200" u="none" cap="none" strike="noStrike">
                <a:solidFill>
                  <a:schemeClr val="dk1"/>
                </a:solidFill>
                <a:latin typeface="Comic Sans MS"/>
                <a:ea typeface="Comic Sans MS"/>
                <a:cs typeface="Comic Sans MS"/>
                <a:sym typeface="Comic Sans MS"/>
              </a:rPr>
              <a:t> : el código debe estar en un repositorio</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Dependencies</a:t>
            </a:r>
            <a:r>
              <a:rPr b="0" i="0" lang="es-ES" sz="1200" u="none" cap="none" strike="noStrike">
                <a:solidFill>
                  <a:schemeClr val="dk1"/>
                </a:solidFill>
                <a:latin typeface="Comic Sans MS"/>
                <a:ea typeface="Comic Sans MS"/>
                <a:cs typeface="Comic Sans MS"/>
                <a:sym typeface="Comic Sans MS"/>
              </a:rPr>
              <a:t> : deben estar declaradas en un archivo de formato versionable, suele ser un archivo de código</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Configuration</a:t>
            </a:r>
            <a:r>
              <a:rPr b="0" i="0" lang="es-ES" sz="1200" u="none" cap="none" strike="noStrike">
                <a:solidFill>
                  <a:schemeClr val="dk1"/>
                </a:solidFill>
                <a:latin typeface="Comic Sans MS"/>
                <a:ea typeface="Comic Sans MS"/>
                <a:cs typeface="Comic Sans MS"/>
                <a:sym typeface="Comic Sans MS"/>
              </a:rPr>
              <a:t> : debe formar parte de la aplicación cuando esté corriendo, puede ser dentro de un archivo</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Backing services</a:t>
            </a:r>
            <a:r>
              <a:rPr b="0" i="0" lang="es-ES" sz="1200" u="none" cap="none" strike="noStrike">
                <a:solidFill>
                  <a:schemeClr val="dk1"/>
                </a:solidFill>
                <a:latin typeface="Comic Sans MS"/>
                <a:ea typeface="Comic Sans MS"/>
                <a:cs typeface="Comic Sans MS"/>
                <a:sym typeface="Comic Sans MS"/>
              </a:rPr>
              <a:t> : debe estar conectada a tu aplicación sin que esté dentro, se debe tratar como algo externo</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Build, release, run </a:t>
            </a:r>
            <a:r>
              <a:rPr b="0" i="0" lang="es-ES" sz="1200" u="none" cap="none" strike="noStrike">
                <a:solidFill>
                  <a:schemeClr val="dk1"/>
                </a:solidFill>
                <a:latin typeface="Comic Sans MS"/>
                <a:ea typeface="Comic Sans MS"/>
                <a:cs typeface="Comic Sans MS"/>
                <a:sym typeface="Comic Sans MS"/>
              </a:rPr>
              <a:t>: deben estar separadas entre sí.</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Processes</a:t>
            </a:r>
            <a:r>
              <a:rPr b="0" i="0" lang="es-ES" sz="1200" u="none" cap="none" strike="noStrike">
                <a:solidFill>
                  <a:schemeClr val="dk1"/>
                </a:solidFill>
                <a:latin typeface="Comic Sans MS"/>
                <a:ea typeface="Comic Sans MS"/>
                <a:cs typeface="Comic Sans MS"/>
                <a:sym typeface="Comic Sans MS"/>
              </a:rPr>
              <a:t> : todos los procesos los puede hacer como una unidad atómica</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Port binding</a:t>
            </a:r>
            <a:r>
              <a:rPr b="0" i="0" lang="es-ES" sz="1200" u="none" cap="none" strike="noStrike">
                <a:solidFill>
                  <a:schemeClr val="dk1"/>
                </a:solidFill>
                <a:latin typeface="Comic Sans MS"/>
                <a:ea typeface="Comic Sans MS"/>
                <a:cs typeface="Comic Sans MS"/>
                <a:sym typeface="Comic Sans MS"/>
              </a:rPr>
              <a:t> : tu aplicación debe poder exponerse a sí misma sin necesidad de algo intermediario</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Concurrency</a:t>
            </a:r>
            <a:r>
              <a:rPr b="0" i="0" lang="es-ES" sz="1200" u="none" cap="none" strike="noStrike">
                <a:solidFill>
                  <a:schemeClr val="dk1"/>
                </a:solidFill>
                <a:latin typeface="Comic Sans MS"/>
                <a:ea typeface="Comic Sans MS"/>
                <a:cs typeface="Comic Sans MS"/>
                <a:sym typeface="Comic Sans MS"/>
              </a:rPr>
              <a:t> : que pueda correr con múltiples instancias en paralelo</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Disposabilty</a:t>
            </a:r>
            <a:r>
              <a:rPr b="0" i="0" lang="es-ES" sz="1200" u="none" cap="none" strike="noStrike">
                <a:solidFill>
                  <a:schemeClr val="dk1"/>
                </a:solidFill>
                <a:latin typeface="Comic Sans MS"/>
                <a:ea typeface="Comic Sans MS"/>
                <a:cs typeface="Comic Sans MS"/>
                <a:sym typeface="Comic Sans MS"/>
              </a:rPr>
              <a:t> : debe estar diseñada para que sea fácilmente destruible</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Dev/Prod parity</a:t>
            </a:r>
            <a:r>
              <a:rPr b="0" i="0" lang="es-ES" sz="1200" u="none" cap="none" strike="noStrike">
                <a:solidFill>
                  <a:schemeClr val="dk1"/>
                </a:solidFill>
                <a:latin typeface="Comic Sans MS"/>
                <a:ea typeface="Comic Sans MS"/>
                <a:cs typeface="Comic Sans MS"/>
                <a:sym typeface="Comic Sans MS"/>
              </a:rPr>
              <a:t> : lograr que tu aplicación sea lo más parecido a lo que estará en producción</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Logs</a:t>
            </a:r>
            <a:r>
              <a:rPr b="0" i="0" lang="es-ES" sz="1200" u="none" cap="none" strike="noStrike">
                <a:solidFill>
                  <a:schemeClr val="dk1"/>
                </a:solidFill>
                <a:latin typeface="Comic Sans MS"/>
                <a:ea typeface="Comic Sans MS"/>
                <a:cs typeface="Comic Sans MS"/>
                <a:sym typeface="Comic Sans MS"/>
              </a:rPr>
              <a:t> : todos los logs deben tratarse como flujos de bytes</a:t>
            </a:r>
            <a:endParaRPr b="0" i="0" sz="1200" u="none" cap="none" strike="noStrike">
              <a:solidFill>
                <a:schemeClr val="dk1"/>
              </a:solidFill>
              <a:latin typeface="Comic Sans MS"/>
              <a:ea typeface="Comic Sans MS"/>
              <a:cs typeface="Comic Sans MS"/>
              <a:sym typeface="Comic Sans MS"/>
            </a:endParaRPr>
          </a:p>
          <a:p>
            <a:pPr indent="-304800" lvl="0" marL="457200" marR="0" rtl="0" algn="l">
              <a:lnSpc>
                <a:spcPct val="100000"/>
              </a:lnSpc>
              <a:spcBef>
                <a:spcPts val="1000"/>
              </a:spcBef>
              <a:spcAft>
                <a:spcPts val="0"/>
              </a:spcAft>
              <a:buClr>
                <a:schemeClr val="dk1"/>
              </a:buClr>
              <a:buSzPts val="1200"/>
              <a:buFont typeface="Montserrat"/>
              <a:buAutoNum type="arabicPeriod"/>
            </a:pPr>
            <a:r>
              <a:rPr b="1" i="0" lang="es-ES" sz="1200" u="none" cap="none" strike="noStrike">
                <a:solidFill>
                  <a:schemeClr val="dk1"/>
                </a:solidFill>
                <a:latin typeface="Comic Sans MS"/>
                <a:ea typeface="Comic Sans MS"/>
                <a:cs typeface="Comic Sans MS"/>
                <a:sym typeface="Comic Sans MS"/>
              </a:rPr>
              <a:t>Admin processes</a:t>
            </a:r>
            <a:r>
              <a:rPr b="0" i="0" lang="es-ES" sz="1200" u="none" cap="none" strike="noStrike">
                <a:solidFill>
                  <a:schemeClr val="dk1"/>
                </a:solidFill>
                <a:latin typeface="Comic Sans MS"/>
                <a:ea typeface="Comic Sans MS"/>
                <a:cs typeface="Comic Sans MS"/>
                <a:sym typeface="Comic Sans MS"/>
              </a:rPr>
              <a:t> : la aplicación tiene que poder ser ejecutable como procesos independientes de la aplicación</a:t>
            </a:r>
            <a:endParaRPr b="0" i="0" sz="1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1f55706d994_0_6"/>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Orquestadores de contenedores</a:t>
            </a:r>
            <a:endParaRPr b="1" i="0" sz="2900" u="none" cap="none" strike="noStrike">
              <a:solidFill>
                <a:srgbClr val="1871C2"/>
              </a:solidFill>
              <a:latin typeface="Comic Sans MS"/>
              <a:ea typeface="Comic Sans MS"/>
              <a:cs typeface="Comic Sans MS"/>
              <a:sym typeface="Comic Sans MS"/>
            </a:endParaRPr>
          </a:p>
        </p:txBody>
      </p:sp>
      <p:pic>
        <p:nvPicPr>
          <p:cNvPr id="858" name="Google Shape;858;g1f55706d994_0_6"/>
          <p:cNvPicPr preferRelativeResize="0"/>
          <p:nvPr/>
        </p:nvPicPr>
        <p:blipFill rotWithShape="1">
          <a:blip r:embed="rId3">
            <a:alphaModFix/>
          </a:blip>
          <a:srcRect b="3605" l="0" r="1545" t="0"/>
          <a:stretch/>
        </p:blipFill>
        <p:spPr>
          <a:xfrm>
            <a:off x="2330350" y="931275"/>
            <a:ext cx="4272300" cy="31499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1f55706d994_0_14"/>
          <p:cNvSpPr txBox="1"/>
          <p:nvPr/>
        </p:nvSpPr>
        <p:spPr>
          <a:xfrm>
            <a:off x="256225" y="18017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Orquestadores de contenedores</a:t>
            </a:r>
            <a:endParaRPr b="1" i="0" sz="2900" u="none" cap="none" strike="noStrike">
              <a:solidFill>
                <a:srgbClr val="1871C2"/>
              </a:solidFill>
              <a:latin typeface="Comic Sans MS"/>
              <a:ea typeface="Comic Sans MS"/>
              <a:cs typeface="Comic Sans MS"/>
              <a:sym typeface="Comic Sans MS"/>
            </a:endParaRPr>
          </a:p>
        </p:txBody>
      </p:sp>
      <p:pic>
        <p:nvPicPr>
          <p:cNvPr id="864" name="Google Shape;864;g1f55706d994_0_14"/>
          <p:cNvPicPr preferRelativeResize="0"/>
          <p:nvPr/>
        </p:nvPicPr>
        <p:blipFill rotWithShape="1">
          <a:blip r:embed="rId3">
            <a:alphaModFix/>
          </a:blip>
          <a:srcRect b="0" l="0" r="0" t="0"/>
          <a:stretch/>
        </p:blipFill>
        <p:spPr>
          <a:xfrm>
            <a:off x="1955425" y="840413"/>
            <a:ext cx="5144850" cy="38510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1f55706d994_0_0"/>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Orquestadores de contenedores</a:t>
            </a:r>
            <a:endParaRPr b="1" i="0" sz="2900" u="none" cap="none" strike="noStrike">
              <a:solidFill>
                <a:srgbClr val="1871C2"/>
              </a:solidFill>
              <a:latin typeface="Comic Sans MS"/>
              <a:ea typeface="Comic Sans MS"/>
              <a:cs typeface="Comic Sans MS"/>
              <a:sym typeface="Comic Sans MS"/>
            </a:endParaRPr>
          </a:p>
        </p:txBody>
      </p:sp>
      <p:sp>
        <p:nvSpPr>
          <p:cNvPr id="870" name="Google Shape;870;g1f55706d994_0_0"/>
          <p:cNvSpPr txBox="1"/>
          <p:nvPr/>
        </p:nvSpPr>
        <p:spPr>
          <a:xfrm>
            <a:off x="368700" y="926600"/>
            <a:ext cx="8406600" cy="31296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0" i="0" lang="es-ES" sz="1400" u="none" cap="none" strike="noStrike">
                <a:solidFill>
                  <a:schemeClr val="dk1"/>
                </a:solidFill>
                <a:latin typeface="Comic Sans MS"/>
                <a:ea typeface="Comic Sans MS"/>
                <a:cs typeface="Comic Sans MS"/>
                <a:sym typeface="Comic Sans MS"/>
              </a:rPr>
              <a:t>Docker Swarm se basa en un diseño de maestro-esclavo, donde un nodo maestro coordina la actividad de los nodos esclavos (también conocidos como nodos de trabajo). Los nodos pueden ser físicos o virtuales, y cada uno ejecuta el software Docker Engine.</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0" i="0" lang="es-ES" sz="1400" u="none" cap="none" strike="noStrike">
                <a:solidFill>
                  <a:schemeClr val="dk1"/>
                </a:solidFill>
                <a:latin typeface="Comic Sans MS"/>
                <a:ea typeface="Comic Sans MS"/>
                <a:cs typeface="Comic Sans MS"/>
                <a:sym typeface="Comic Sans MS"/>
              </a:rPr>
              <a:t>Algunas de las características clave de Docker Swarm incluyen:</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1" i="0" lang="es-ES" sz="1400" u="none" cap="none" strike="noStrike">
                <a:solidFill>
                  <a:schemeClr val="dk1"/>
                </a:solidFill>
                <a:latin typeface="Comic Sans MS"/>
                <a:ea typeface="Comic Sans MS"/>
                <a:cs typeface="Comic Sans MS"/>
                <a:sym typeface="Comic Sans MS"/>
              </a:rPr>
              <a:t>Escalabilidad</a:t>
            </a:r>
            <a:r>
              <a:rPr b="0" i="0" lang="es-ES" sz="1400" u="none" cap="none" strike="noStrike">
                <a:solidFill>
                  <a:schemeClr val="dk1"/>
                </a:solidFill>
                <a:latin typeface="Comic Sans MS"/>
                <a:ea typeface="Comic Sans MS"/>
                <a:cs typeface="Comic Sans MS"/>
                <a:sym typeface="Comic Sans MS"/>
              </a:rPr>
              <a:t>: Puedes escalar tus servicios de manera rápida y sencilla, aumentando o disminuyendo el número de réplicas según sea necesario.</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1" i="0" lang="es-ES" sz="1400" u="none" cap="none" strike="noStrike">
                <a:solidFill>
                  <a:schemeClr val="dk1"/>
                </a:solidFill>
                <a:latin typeface="Comic Sans MS"/>
                <a:ea typeface="Comic Sans MS"/>
                <a:cs typeface="Comic Sans MS"/>
                <a:sym typeface="Comic Sans MS"/>
              </a:rPr>
              <a:t>Alta disponibilidad:</a:t>
            </a:r>
            <a:r>
              <a:rPr b="0" i="0" lang="es-ES" sz="1400" u="none" cap="none" strike="noStrike">
                <a:solidFill>
                  <a:schemeClr val="dk1"/>
                </a:solidFill>
                <a:latin typeface="Comic Sans MS"/>
                <a:ea typeface="Comic Sans MS"/>
                <a:cs typeface="Comic Sans MS"/>
                <a:sym typeface="Comic Sans MS"/>
              </a:rPr>
              <a:t> Docker Swarm ofrece tolerancia a fallos, lo que significa que si un nodo falla, los servicios se redirigen automáticamente a otros nodos disponibles.</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1" i="0" lang="es-ES" sz="1400" u="none" cap="none" strike="noStrike">
                <a:solidFill>
                  <a:schemeClr val="dk1"/>
                </a:solidFill>
                <a:latin typeface="Comic Sans MS"/>
                <a:ea typeface="Comic Sans MS"/>
                <a:cs typeface="Comic Sans MS"/>
                <a:sym typeface="Comic Sans MS"/>
              </a:rPr>
              <a:t>Redes sobreimpuestas (Overlay): </a:t>
            </a:r>
            <a:r>
              <a:rPr b="0" i="0" lang="es-ES" sz="1400" u="none" cap="none" strike="noStrike">
                <a:solidFill>
                  <a:schemeClr val="dk1"/>
                </a:solidFill>
                <a:latin typeface="Comic Sans MS"/>
                <a:ea typeface="Comic Sans MS"/>
                <a:cs typeface="Comic Sans MS"/>
                <a:sym typeface="Comic Sans MS"/>
              </a:rPr>
              <a:t>Docker Swarm permite la creación de redes sobreimpuestas, lo que facilita la comunicación entre contenedores en diferentes nodos del clúster.</a:t>
            </a:r>
            <a:endParaRPr b="0" i="0" sz="14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4A4A4A"/>
              </a:buClr>
              <a:buSzPts val="2800"/>
              <a:buFont typeface="Helvetica Neue"/>
              <a:buNone/>
            </a:pPr>
            <a:r>
              <a:t/>
            </a:r>
            <a:endParaRPr b="0" i="0" sz="1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1f55706d994_0_23"/>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0" i="0" lang="es-ES" sz="1400" u="none" cap="none" strike="noStrike">
                <a:solidFill>
                  <a:srgbClr val="1871C2"/>
                </a:solidFill>
                <a:latin typeface="Comic Sans MS"/>
                <a:ea typeface="Comic Sans MS"/>
                <a:cs typeface="Comic Sans MS"/>
                <a:sym typeface="Comic Sans MS"/>
              </a:rPr>
              <a:t> </a:t>
            </a:r>
            <a:r>
              <a:rPr b="1" i="0" lang="es-ES" sz="2200" u="none" cap="none" strike="noStrike">
                <a:solidFill>
                  <a:srgbClr val="1871C2"/>
                </a:solidFill>
                <a:latin typeface="Comic Sans MS"/>
                <a:ea typeface="Comic Sans MS"/>
                <a:cs typeface="Comic Sans MS"/>
                <a:sym typeface="Comic Sans MS"/>
              </a:rPr>
              <a:t>Arquitectura de Docker Swarm</a:t>
            </a:r>
            <a:endParaRPr b="1" i="0" sz="3700" u="none" cap="none" strike="noStrike">
              <a:solidFill>
                <a:srgbClr val="1871C2"/>
              </a:solidFill>
              <a:latin typeface="Comic Sans MS"/>
              <a:ea typeface="Comic Sans MS"/>
              <a:cs typeface="Comic Sans MS"/>
              <a:sym typeface="Comic Sans MS"/>
            </a:endParaRPr>
          </a:p>
        </p:txBody>
      </p:sp>
      <p:sp>
        <p:nvSpPr>
          <p:cNvPr id="876" name="Google Shape;876;g1f55706d994_0_23"/>
          <p:cNvSpPr txBox="1"/>
          <p:nvPr/>
        </p:nvSpPr>
        <p:spPr>
          <a:xfrm>
            <a:off x="368700" y="716950"/>
            <a:ext cx="8576400" cy="34971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0" i="0" lang="es-ES" sz="1300" u="none" cap="none" strike="noStrike">
                <a:solidFill>
                  <a:schemeClr val="dk1"/>
                </a:solidFill>
                <a:latin typeface="Comic Sans MS"/>
                <a:ea typeface="Comic Sans MS"/>
                <a:cs typeface="Comic Sans MS"/>
                <a:sym typeface="Comic Sans MS"/>
              </a:rPr>
              <a:t> Docker Swarm plantea un esquema de dos tipos de servidores involucrados, los managers y los workers.</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1" i="0" lang="es-ES" sz="1300" u="none" cap="none" strike="noStrike">
                <a:solidFill>
                  <a:schemeClr val="dk1"/>
                </a:solidFill>
                <a:latin typeface="Comic Sans MS"/>
                <a:ea typeface="Comic Sans MS"/>
                <a:cs typeface="Comic Sans MS"/>
                <a:sym typeface="Comic Sans MS"/>
              </a:rPr>
              <a:t>Manager</a:t>
            </a:r>
            <a:r>
              <a:rPr b="0" i="0" lang="es-ES" sz="1300" u="none" cap="none" strike="noStrike">
                <a:solidFill>
                  <a:schemeClr val="dk1"/>
                </a:solidFill>
                <a:latin typeface="Comic Sans MS"/>
                <a:ea typeface="Comic Sans MS"/>
                <a:cs typeface="Comic Sans MS"/>
                <a:sym typeface="Comic Sans MS"/>
              </a:rPr>
              <a:t> &gt; Uno o más nodos encargados de administrar el Swarm</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1" i="0" lang="es-ES" sz="1300" u="none" cap="none" strike="noStrike">
                <a:solidFill>
                  <a:schemeClr val="dk1"/>
                </a:solidFill>
                <a:latin typeface="Comic Sans MS"/>
                <a:ea typeface="Comic Sans MS"/>
                <a:cs typeface="Comic Sans MS"/>
                <a:sym typeface="Comic Sans MS"/>
              </a:rPr>
              <a:t>Swarm</a:t>
            </a:r>
            <a:r>
              <a:rPr b="0" i="0" lang="es-ES" sz="1300" u="none" cap="none" strike="noStrike">
                <a:solidFill>
                  <a:schemeClr val="dk1"/>
                </a:solidFill>
                <a:latin typeface="Comic Sans MS"/>
                <a:ea typeface="Comic Sans MS"/>
                <a:cs typeface="Comic Sans MS"/>
                <a:sym typeface="Comic Sans MS"/>
              </a:rPr>
              <a:t> &gt; cluster de máquinas conectadas en red conectadas en una unidad homogénea en la cual podamos correr las aplicaciones con docker.</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300" u="none" cap="none" strike="noStrike">
                <a:solidFill>
                  <a:schemeClr val="dk1"/>
                </a:solidFill>
                <a:latin typeface="Comic Sans MS"/>
                <a:ea typeface="Comic Sans MS"/>
                <a:cs typeface="Comic Sans MS"/>
                <a:sym typeface="Comic Sans MS"/>
              </a:rPr>
              <a:t>     </a:t>
            </a:r>
            <a:r>
              <a:rPr b="1" i="0" lang="es-ES" sz="1300" u="none" cap="none" strike="noStrike">
                <a:solidFill>
                  <a:schemeClr val="dk1"/>
                </a:solidFill>
                <a:latin typeface="Comic Sans MS"/>
                <a:ea typeface="Comic Sans MS"/>
                <a:cs typeface="Comic Sans MS"/>
                <a:sym typeface="Comic Sans MS"/>
              </a:rPr>
              <a:t>Worker</a:t>
            </a:r>
            <a:r>
              <a:rPr b="0" i="0" lang="es-ES" sz="1300" u="none" cap="none" strike="noStrike">
                <a:solidFill>
                  <a:schemeClr val="dk1"/>
                </a:solidFill>
                <a:latin typeface="Comic Sans MS"/>
                <a:ea typeface="Comic Sans MS"/>
                <a:cs typeface="Comic Sans MS"/>
                <a:sym typeface="Comic Sans MS"/>
              </a:rPr>
              <a:t> &gt; Son los nodos donde se ejecutan los contenedores administrados por los Managers.</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chemeClr val="dk1"/>
              </a:buClr>
              <a:buSzPts val="1100"/>
              <a:buFont typeface="Arial"/>
              <a:buNone/>
            </a:pPr>
            <a:r>
              <a:rPr b="1" i="0" lang="es-ES" sz="1300" u="none" cap="none" strike="noStrike">
                <a:solidFill>
                  <a:schemeClr val="dk1"/>
                </a:solidFill>
                <a:latin typeface="Comic Sans MS"/>
                <a:ea typeface="Comic Sans MS"/>
                <a:cs typeface="Comic Sans MS"/>
                <a:sym typeface="Comic Sans MS"/>
              </a:rPr>
              <a:t>Requisitos</a:t>
            </a:r>
            <a:r>
              <a:rPr b="0" i="0" lang="es-ES" sz="1300" u="none" cap="none" strike="noStrike">
                <a:solidFill>
                  <a:schemeClr val="dk1"/>
                </a:solidFill>
                <a:latin typeface="Comic Sans MS"/>
                <a:ea typeface="Comic Sans MS"/>
                <a:cs typeface="Comic Sans MS"/>
                <a:sym typeface="Comic Sans MS"/>
              </a:rPr>
              <a:t>: todos los nodos deben tener docker daemon instalado ojala de la misma versión, todos los nodos deben ser visibles entre si a nivel de networking</a:t>
            </a:r>
            <a:endParaRPr b="0" i="0" sz="1300" u="none" cap="none" strike="noStrike">
              <a:solidFill>
                <a:schemeClr val="dk1"/>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rgbClr val="4A4A4A"/>
              </a:buClr>
              <a:buSzPts val="2800"/>
              <a:buFont typeface="Helvetica Neue"/>
              <a:buNone/>
            </a:pPr>
            <a:r>
              <a:t/>
            </a:r>
            <a:endParaRPr b="0" i="0" sz="1300" u="none" cap="none" strike="noStrike">
              <a:solidFill>
                <a:schemeClr val="dk1"/>
              </a:solidFill>
              <a:latin typeface="Comic Sans MS"/>
              <a:ea typeface="Comic Sans MS"/>
              <a:cs typeface="Comic Sans MS"/>
              <a:sym typeface="Comic Sans MS"/>
            </a:endParaRPr>
          </a:p>
        </p:txBody>
      </p:sp>
      <p:pic>
        <p:nvPicPr>
          <p:cNvPr id="877" name="Google Shape;877;g1f55706d994_0_23"/>
          <p:cNvPicPr preferRelativeResize="0"/>
          <p:nvPr/>
        </p:nvPicPr>
        <p:blipFill rotWithShape="1">
          <a:blip r:embed="rId3">
            <a:alphaModFix/>
          </a:blip>
          <a:srcRect b="0" l="0" r="0" t="0"/>
          <a:stretch/>
        </p:blipFill>
        <p:spPr>
          <a:xfrm>
            <a:off x="3219738" y="3223900"/>
            <a:ext cx="2704526" cy="18077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1f55706d994_0_50">
            <a:hlinkClick r:id="rId3"/>
          </p:cNvPr>
          <p:cNvSpPr txBox="1"/>
          <p:nvPr/>
        </p:nvSpPr>
        <p:spPr>
          <a:xfrm>
            <a:off x="242250" y="14755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1" i="0" lang="es-ES" sz="2000" u="none" cap="none" strike="noStrike">
                <a:solidFill>
                  <a:srgbClr val="1871C2"/>
                </a:solidFill>
                <a:latin typeface="Comic Sans MS"/>
                <a:ea typeface="Comic Sans MS"/>
                <a:cs typeface="Comic Sans MS"/>
                <a:sym typeface="Comic Sans MS"/>
              </a:rPr>
              <a:t>Ciclo de vida de un servicio</a:t>
            </a:r>
            <a:endParaRPr b="1" i="0" sz="2000" u="none" cap="none" strike="noStrike">
              <a:solidFill>
                <a:srgbClr val="1871C2"/>
              </a:solidFill>
              <a:latin typeface="Comic Sans MS"/>
              <a:ea typeface="Comic Sans MS"/>
              <a:cs typeface="Comic Sans MS"/>
              <a:sym typeface="Comic Sans MS"/>
            </a:endParaRPr>
          </a:p>
        </p:txBody>
      </p:sp>
      <p:pic>
        <p:nvPicPr>
          <p:cNvPr id="883" name="Google Shape;883;g1f55706d994_0_50"/>
          <p:cNvPicPr preferRelativeResize="0"/>
          <p:nvPr/>
        </p:nvPicPr>
        <p:blipFill rotWithShape="1">
          <a:blip r:embed="rId4">
            <a:alphaModFix/>
          </a:blip>
          <a:srcRect b="0" l="0" r="0" t="0"/>
          <a:stretch/>
        </p:blipFill>
        <p:spPr>
          <a:xfrm>
            <a:off x="1729275" y="716950"/>
            <a:ext cx="5928066" cy="4121749"/>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g22029f68e1f_0_0"/>
          <p:cNvPicPr preferRelativeResize="0"/>
          <p:nvPr/>
        </p:nvPicPr>
        <p:blipFill rotWithShape="1">
          <a:blip r:embed="rId3">
            <a:alphaModFix/>
          </a:blip>
          <a:srcRect b="0" l="0" r="0" t="0"/>
          <a:stretch/>
        </p:blipFill>
        <p:spPr>
          <a:xfrm>
            <a:off x="244550" y="85375"/>
            <a:ext cx="7889853" cy="483869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g1f55706d994_0_78">
            <a:hlinkClick r:id="rId3"/>
          </p:cNvPr>
          <p:cNvSpPr txBox="1"/>
          <p:nvPr/>
        </p:nvSpPr>
        <p:spPr>
          <a:xfrm>
            <a:off x="242250" y="14755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1" i="0" lang="es-ES" sz="2000" u="none" cap="none" strike="noStrike">
                <a:solidFill>
                  <a:srgbClr val="1871C2"/>
                </a:solidFill>
                <a:latin typeface="Comic Sans MS"/>
                <a:ea typeface="Comic Sans MS"/>
                <a:cs typeface="Comic Sans MS"/>
                <a:sym typeface="Comic Sans MS"/>
              </a:rPr>
              <a:t>Ejemplo de Stack</a:t>
            </a:r>
            <a:endParaRPr b="1" i="0" sz="2000" u="none" cap="none" strike="noStrike">
              <a:solidFill>
                <a:srgbClr val="1871C2"/>
              </a:solidFill>
              <a:latin typeface="Comic Sans MS"/>
              <a:ea typeface="Comic Sans MS"/>
              <a:cs typeface="Comic Sans MS"/>
              <a:sym typeface="Comic Sans MS"/>
            </a:endParaRPr>
          </a:p>
        </p:txBody>
      </p:sp>
      <p:pic>
        <p:nvPicPr>
          <p:cNvPr id="894" name="Google Shape;894;g1f55706d994_0_78"/>
          <p:cNvPicPr preferRelativeResize="0"/>
          <p:nvPr/>
        </p:nvPicPr>
        <p:blipFill rotWithShape="1">
          <a:blip r:embed="rId4">
            <a:alphaModFix/>
          </a:blip>
          <a:srcRect b="0" l="0" r="0" t="1136"/>
          <a:stretch/>
        </p:blipFill>
        <p:spPr>
          <a:xfrm>
            <a:off x="2302475" y="763925"/>
            <a:ext cx="4397251" cy="4074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g22029f68e1f_0_5"/>
          <p:cNvPicPr preferRelativeResize="0"/>
          <p:nvPr/>
        </p:nvPicPr>
        <p:blipFill rotWithShape="1">
          <a:blip r:embed="rId3">
            <a:alphaModFix/>
          </a:blip>
          <a:srcRect b="0" l="0" r="0" t="0"/>
          <a:stretch/>
        </p:blipFill>
        <p:spPr>
          <a:xfrm>
            <a:off x="479100" y="152400"/>
            <a:ext cx="7587794" cy="483870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pic>
        <p:nvPicPr>
          <p:cNvPr id="904" name="Google Shape;904;g22029f68e1f_0_10"/>
          <p:cNvPicPr preferRelativeResize="0"/>
          <p:nvPr/>
        </p:nvPicPr>
        <p:blipFill rotWithShape="1">
          <a:blip r:embed="rId3">
            <a:alphaModFix/>
          </a:blip>
          <a:srcRect b="8592" l="0" r="0" t="0"/>
          <a:stretch/>
        </p:blipFill>
        <p:spPr>
          <a:xfrm>
            <a:off x="638275" y="360213"/>
            <a:ext cx="7175700" cy="44230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1f3b18c1f07_0_1151"/>
          <p:cNvSpPr txBox="1"/>
          <p:nvPr/>
        </p:nvSpPr>
        <p:spPr>
          <a:xfrm>
            <a:off x="97175" y="333175"/>
            <a:ext cx="8121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ES" sz="2500" u="none" cap="none" strike="noStrike">
                <a:solidFill>
                  <a:srgbClr val="1871C2"/>
                </a:solidFill>
                <a:latin typeface="Comic Sans MS"/>
                <a:ea typeface="Comic Sans MS"/>
                <a:cs typeface="Comic Sans MS"/>
                <a:sym typeface="Comic Sans MS"/>
              </a:rPr>
              <a:t>Los contenedores Docker están en todas partes</a:t>
            </a:r>
            <a:endParaRPr b="1" i="0" sz="100" u="none" cap="none" strike="noStrike">
              <a:solidFill>
                <a:srgbClr val="1871C2"/>
              </a:solidFill>
              <a:latin typeface="Comic Sans MS"/>
              <a:ea typeface="Comic Sans MS"/>
              <a:cs typeface="Comic Sans MS"/>
              <a:sym typeface="Comic Sans MS"/>
            </a:endParaRPr>
          </a:p>
        </p:txBody>
      </p:sp>
      <p:pic>
        <p:nvPicPr>
          <p:cNvPr id="146" name="Google Shape;146;g1f3b18c1f07_0_1151"/>
          <p:cNvPicPr preferRelativeResize="0"/>
          <p:nvPr/>
        </p:nvPicPr>
        <p:blipFill rotWithShape="1">
          <a:blip r:embed="rId3">
            <a:alphaModFix/>
          </a:blip>
          <a:srcRect b="0" l="0" r="0" t="0"/>
          <a:stretch/>
        </p:blipFill>
        <p:spPr>
          <a:xfrm>
            <a:off x="4456750" y="1429900"/>
            <a:ext cx="4404726" cy="2343175"/>
          </a:xfrm>
          <a:prstGeom prst="rect">
            <a:avLst/>
          </a:prstGeom>
          <a:noFill/>
          <a:ln>
            <a:noFill/>
          </a:ln>
        </p:spPr>
      </p:pic>
      <p:sp>
        <p:nvSpPr>
          <p:cNvPr id="147" name="Google Shape;147;g1f3b18c1f07_0_1151"/>
          <p:cNvSpPr txBox="1"/>
          <p:nvPr/>
        </p:nvSpPr>
        <p:spPr>
          <a:xfrm>
            <a:off x="848025" y="4074525"/>
            <a:ext cx="7293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2100"/>
              <a:buFont typeface="Arial"/>
              <a:buNone/>
            </a:pPr>
            <a:r>
              <a:rPr b="0" i="0" lang="es-ES" sz="2100" u="none" cap="none" strike="noStrike">
                <a:solidFill>
                  <a:schemeClr val="dk1"/>
                </a:solidFill>
                <a:latin typeface="Comic Sans MS"/>
                <a:ea typeface="Comic Sans MS"/>
                <a:cs typeface="Comic Sans MS"/>
                <a:sym typeface="Comic Sans MS"/>
              </a:rPr>
              <a:t>Linux, Windows, Data center, Cloud, Serverless, etc</a:t>
            </a:r>
            <a:endParaRPr b="0" i="0" sz="1300" u="none" cap="none" strike="noStrike">
              <a:solidFill>
                <a:schemeClr val="dk1"/>
              </a:solidFill>
              <a:highlight>
                <a:srgbClr val="FFFFFF"/>
              </a:highlight>
              <a:latin typeface="Comic Sans MS"/>
              <a:ea typeface="Comic Sans MS"/>
              <a:cs typeface="Comic Sans MS"/>
              <a:sym typeface="Comic Sans MS"/>
            </a:endParaRPr>
          </a:p>
        </p:txBody>
      </p:sp>
      <p:pic>
        <p:nvPicPr>
          <p:cNvPr id="148" name="Google Shape;148;g1f3b18c1f07_0_1151"/>
          <p:cNvPicPr preferRelativeResize="0"/>
          <p:nvPr/>
        </p:nvPicPr>
        <p:blipFill rotWithShape="1">
          <a:blip r:embed="rId4">
            <a:alphaModFix/>
          </a:blip>
          <a:srcRect b="0" l="0" r="0" t="35798"/>
          <a:stretch/>
        </p:blipFill>
        <p:spPr>
          <a:xfrm>
            <a:off x="62450" y="1429900"/>
            <a:ext cx="4264414" cy="2343177"/>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g1f55706d994_0_58"/>
          <p:cNvSpPr txBox="1"/>
          <p:nvPr/>
        </p:nvSpPr>
        <p:spPr>
          <a:xfrm>
            <a:off x="242250" y="14755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1" i="0" lang="es-ES" sz="2000" u="none" cap="none" strike="noStrike">
                <a:solidFill>
                  <a:srgbClr val="1871C2"/>
                </a:solidFill>
                <a:latin typeface="Comic Sans MS"/>
                <a:ea typeface="Comic Sans MS"/>
                <a:cs typeface="Comic Sans MS"/>
                <a:sym typeface="Comic Sans MS"/>
              </a:rPr>
              <a:t>Comandos</a:t>
            </a:r>
            <a:endParaRPr b="1" i="0" sz="2000" u="none" cap="none" strike="noStrike">
              <a:solidFill>
                <a:srgbClr val="1871C2"/>
              </a:solidFill>
              <a:latin typeface="Comic Sans MS"/>
              <a:ea typeface="Comic Sans MS"/>
              <a:cs typeface="Comic Sans MS"/>
              <a:sym typeface="Comic Sans MS"/>
            </a:endParaRPr>
          </a:p>
        </p:txBody>
      </p:sp>
      <p:sp>
        <p:nvSpPr>
          <p:cNvPr id="910" name="Google Shape;910;g1f55706d994_0_58">
            <a:hlinkClick r:id="rId3"/>
          </p:cNvPr>
          <p:cNvSpPr txBox="1"/>
          <p:nvPr/>
        </p:nvSpPr>
        <p:spPr>
          <a:xfrm>
            <a:off x="368700" y="661050"/>
            <a:ext cx="8576400" cy="34971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 Iniciar docker swarm en este nodo, muestra el ID y nos dice que es el manager</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swarm init --advertise-addr &lt;MANAGER-IP&gt;</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 Obtener token para unir manager</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swarm join-token manager</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 Listar los nodos que tenemos, estamos en el nodo manager</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node ls</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 Ver información del nodo manager, observamos en TrustRoot: Certificado de verificacion</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node inspect &lt;ID&gt;</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node inspect self</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node inspect --pretty self</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 Salir del modo swarm, si me encuentro en el nodo manager dara error y agregamos el flag (-f: force)</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swarm leave -f</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 Ver la informacion de toda la instalacion de docker</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info</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info --format "{{ json .Swarm }}"</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g1f55706d994_0_64">
            <a:hlinkClick r:id="rId3"/>
          </p:cNvPr>
          <p:cNvSpPr txBox="1"/>
          <p:nvPr/>
        </p:nvSpPr>
        <p:spPr>
          <a:xfrm>
            <a:off x="242250" y="14755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chemeClr val="dk1"/>
              </a:buClr>
              <a:buSzPts val="1100"/>
              <a:buFont typeface="Arial"/>
              <a:buNone/>
            </a:pPr>
            <a:r>
              <a:rPr b="1" i="0" lang="es-ES" sz="2000" u="none" cap="none" strike="noStrike">
                <a:solidFill>
                  <a:srgbClr val="1871C2"/>
                </a:solidFill>
                <a:latin typeface="Comic Sans MS"/>
                <a:ea typeface="Comic Sans MS"/>
                <a:cs typeface="Comic Sans MS"/>
                <a:sym typeface="Comic Sans MS"/>
              </a:rPr>
              <a:t>Comandos</a:t>
            </a:r>
            <a:endParaRPr b="1" i="0" sz="2000" u="none" cap="none" strike="noStrike">
              <a:solidFill>
                <a:srgbClr val="1871C2"/>
              </a:solidFill>
              <a:latin typeface="Comic Sans MS"/>
              <a:ea typeface="Comic Sans MS"/>
              <a:cs typeface="Comic Sans MS"/>
              <a:sym typeface="Comic Sans MS"/>
            </a:endParaRPr>
          </a:p>
        </p:txBody>
      </p:sp>
      <p:sp>
        <p:nvSpPr>
          <p:cNvPr id="916" name="Google Shape;916;g1f55706d994_0_64"/>
          <p:cNvSpPr txBox="1"/>
          <p:nvPr/>
        </p:nvSpPr>
        <p:spPr>
          <a:xfrm>
            <a:off x="382225" y="566300"/>
            <a:ext cx="8576400" cy="4394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Ejecutar scale para 5 tareas</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scale &lt;nameService&gt;=&lt;cantidad&gt;</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Ver el estado de este servicio</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ps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Vamos a ver los logs de este servicio, observamos que todo junto de todas las tareas sin perdernos ningun valor (Ctrl+C) Salir</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logs -f pinger </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Inspeccionamos el servicio para ver cuantas replicas tiene</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inspect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Actualizar en caliente, cambiar configuracion</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update --args "ping www.amazon.com"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Si hay algun problema podemos volver a un estado anterior, es decir hacer un rollback</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rollback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Actualizar las replicas de un servicio, agregando mas replicas</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update --replicas=20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update -d --replicas=20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Actualizar paralelismo y orden de la configuración de update en el servicio pinger (stop-first: Arranca con esta cantidad de tareas, start-first: Creame mas tareas cuando esten listas las nuevas y borramela las viejas)</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update --update-parallelism 4 --update-order start-first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Actualizar accion en fallo y radio maximo de falla de la configuración de update en el servicio pinger</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Comic Sans MS"/>
                <a:ea typeface="Comic Sans MS"/>
                <a:cs typeface="Comic Sans MS"/>
                <a:sym typeface="Comic Sans MS"/>
              </a:rPr>
              <a:t>docker service update --update-failure-action rollback --update-max-failure-ratio 0.5 pinger</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chemeClr val="dk1"/>
                </a:solidFill>
                <a:latin typeface="Comic Sans MS"/>
                <a:ea typeface="Comic Sans MS"/>
                <a:cs typeface="Comic Sans MS"/>
                <a:sym typeface="Comic Sans MS"/>
              </a:rPr>
              <a:t>-- Actualizar paralelismo de la configuracion de rollback en el servicio de pinger</a:t>
            </a:r>
            <a:endParaRPr b="1"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omic Sans MS"/>
                <a:ea typeface="Comic Sans MS"/>
                <a:cs typeface="Comic Sans MS"/>
                <a:sym typeface="Comic Sans MS"/>
              </a:rPr>
              <a:t>docker service update --rollback-parallelism 0 pinger</a:t>
            </a:r>
            <a:endParaRPr b="0" i="0" sz="9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g1f3d08e8b0a_0_138"/>
          <p:cNvPicPr preferRelativeResize="0"/>
          <p:nvPr/>
        </p:nvPicPr>
        <p:blipFill rotWithShape="1">
          <a:blip r:embed="rId3">
            <a:alphaModFix/>
          </a:blip>
          <a:srcRect b="0" l="0" r="0" t="0"/>
          <a:stretch/>
        </p:blipFill>
        <p:spPr>
          <a:xfrm>
            <a:off x="1711428" y="1037150"/>
            <a:ext cx="5457402" cy="3069799"/>
          </a:xfrm>
          <a:prstGeom prst="rect">
            <a:avLst/>
          </a:prstGeom>
          <a:noFill/>
          <a:ln>
            <a:noFill/>
          </a:ln>
        </p:spPr>
      </p:pic>
      <p:sp>
        <p:nvSpPr>
          <p:cNvPr id="922" name="Google Shape;922;g1f3d08e8b0a_0_138"/>
          <p:cNvSpPr txBox="1"/>
          <p:nvPr/>
        </p:nvSpPr>
        <p:spPr>
          <a:xfrm>
            <a:off x="340125" y="284925"/>
            <a:ext cx="7455000" cy="569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3400"/>
              <a:buFont typeface="Arial"/>
              <a:buNone/>
            </a:pPr>
            <a:r>
              <a:rPr b="1" i="0" lang="es-ES" sz="3400" u="none" cap="none" strike="noStrike">
                <a:solidFill>
                  <a:srgbClr val="1871C2"/>
                </a:solidFill>
                <a:latin typeface="Comic Sans MS"/>
                <a:ea typeface="Comic Sans MS"/>
                <a:cs typeface="Comic Sans MS"/>
                <a:sym typeface="Comic Sans MS"/>
              </a:rPr>
              <a:t>Herramientas</a:t>
            </a:r>
            <a:r>
              <a:rPr b="1" i="0" lang="es-ES" sz="3400" u="none" cap="none" strike="noStrike">
                <a:solidFill>
                  <a:schemeClr val="lt1"/>
                </a:solidFill>
                <a:latin typeface="Arial"/>
                <a:ea typeface="Arial"/>
                <a:cs typeface="Arial"/>
                <a:sym typeface="Arial"/>
              </a:rPr>
              <a:t> útiles de Docker</a:t>
            </a:r>
            <a:endParaRPr b="1" i="0" sz="3400" u="none" cap="none" strike="noStrike">
              <a:solidFill>
                <a:schemeClr val="lt1"/>
              </a:solidFill>
              <a:latin typeface="Arial"/>
              <a:ea typeface="Arial"/>
              <a:cs typeface="Arial"/>
              <a:sym typeface="Arial"/>
            </a:endParaRPr>
          </a:p>
        </p:txBody>
      </p:sp>
      <p:pic>
        <p:nvPicPr>
          <p:cNvPr id="923" name="Google Shape;923;g1f3d08e8b0a_0_138"/>
          <p:cNvPicPr preferRelativeResize="0"/>
          <p:nvPr/>
        </p:nvPicPr>
        <p:blipFill rotWithShape="1">
          <a:blip r:embed="rId4">
            <a:alphaModFix/>
          </a:blip>
          <a:srcRect b="0" l="0" r="0" t="0"/>
          <a:stretch/>
        </p:blipFill>
        <p:spPr>
          <a:xfrm rot="-1967569">
            <a:off x="281376" y="1389105"/>
            <a:ext cx="2549075" cy="831646"/>
          </a:xfrm>
          <a:prstGeom prst="rect">
            <a:avLst/>
          </a:prstGeom>
          <a:noFill/>
          <a:ln>
            <a:noFill/>
          </a:ln>
        </p:spPr>
      </p:pic>
      <p:pic>
        <p:nvPicPr>
          <p:cNvPr id="924" name="Google Shape;924;g1f3d08e8b0a_0_138"/>
          <p:cNvPicPr preferRelativeResize="0"/>
          <p:nvPr/>
        </p:nvPicPr>
        <p:blipFill rotWithShape="1">
          <a:blip r:embed="rId5">
            <a:alphaModFix/>
          </a:blip>
          <a:srcRect b="0" l="0" r="0" t="0"/>
          <a:stretch/>
        </p:blipFill>
        <p:spPr>
          <a:xfrm>
            <a:off x="6399875" y="909300"/>
            <a:ext cx="2345975" cy="604475"/>
          </a:xfrm>
          <a:prstGeom prst="rect">
            <a:avLst/>
          </a:prstGeom>
          <a:noFill/>
          <a:ln>
            <a:noFill/>
          </a:ln>
        </p:spPr>
      </p:pic>
      <p:pic>
        <p:nvPicPr>
          <p:cNvPr id="925" name="Google Shape;925;g1f3d08e8b0a_0_138"/>
          <p:cNvPicPr preferRelativeResize="0"/>
          <p:nvPr/>
        </p:nvPicPr>
        <p:blipFill rotWithShape="1">
          <a:blip r:embed="rId6">
            <a:alphaModFix/>
          </a:blip>
          <a:srcRect b="0" l="0" r="0" t="0"/>
          <a:stretch/>
        </p:blipFill>
        <p:spPr>
          <a:xfrm>
            <a:off x="506725" y="3164025"/>
            <a:ext cx="867651" cy="867651"/>
          </a:xfrm>
          <a:prstGeom prst="rect">
            <a:avLst/>
          </a:prstGeom>
          <a:noFill/>
          <a:ln>
            <a:noFill/>
          </a:ln>
        </p:spPr>
      </p:pic>
      <p:pic>
        <p:nvPicPr>
          <p:cNvPr id="926" name="Google Shape;926;g1f3d08e8b0a_0_138"/>
          <p:cNvPicPr preferRelativeResize="0"/>
          <p:nvPr/>
        </p:nvPicPr>
        <p:blipFill rotWithShape="1">
          <a:blip r:embed="rId7">
            <a:alphaModFix/>
          </a:blip>
          <a:srcRect b="0" l="0" r="0" t="0"/>
          <a:stretch/>
        </p:blipFill>
        <p:spPr>
          <a:xfrm>
            <a:off x="7864475" y="2844775"/>
            <a:ext cx="1026926" cy="1026925"/>
          </a:xfrm>
          <a:prstGeom prst="rect">
            <a:avLst/>
          </a:prstGeom>
          <a:noFill/>
          <a:ln>
            <a:noFill/>
          </a:ln>
        </p:spPr>
      </p:pic>
      <p:pic>
        <p:nvPicPr>
          <p:cNvPr id="927" name="Google Shape;927;g1f3d08e8b0a_0_138"/>
          <p:cNvPicPr preferRelativeResize="0"/>
          <p:nvPr/>
        </p:nvPicPr>
        <p:blipFill rotWithShape="1">
          <a:blip r:embed="rId8">
            <a:alphaModFix/>
          </a:blip>
          <a:srcRect b="0" l="0" r="0" t="0"/>
          <a:stretch/>
        </p:blipFill>
        <p:spPr>
          <a:xfrm>
            <a:off x="1054978" y="4289775"/>
            <a:ext cx="691148" cy="683049"/>
          </a:xfrm>
          <a:prstGeom prst="rect">
            <a:avLst/>
          </a:prstGeom>
          <a:noFill/>
          <a:ln>
            <a:noFill/>
          </a:ln>
        </p:spPr>
      </p:pic>
      <p:pic>
        <p:nvPicPr>
          <p:cNvPr id="928" name="Google Shape;928;g1f3d08e8b0a_0_138"/>
          <p:cNvPicPr preferRelativeResize="0"/>
          <p:nvPr/>
        </p:nvPicPr>
        <p:blipFill rotWithShape="1">
          <a:blip r:embed="rId9">
            <a:alphaModFix/>
          </a:blip>
          <a:srcRect b="0" l="0" r="0" t="0"/>
          <a:stretch/>
        </p:blipFill>
        <p:spPr>
          <a:xfrm>
            <a:off x="7959350" y="1928075"/>
            <a:ext cx="645675" cy="645675"/>
          </a:xfrm>
          <a:prstGeom prst="rect">
            <a:avLst/>
          </a:prstGeom>
          <a:noFill/>
          <a:ln>
            <a:noFill/>
          </a:ln>
        </p:spPr>
      </p:pic>
      <p:pic>
        <p:nvPicPr>
          <p:cNvPr id="929" name="Google Shape;929;g1f3d08e8b0a_0_138"/>
          <p:cNvPicPr preferRelativeResize="0"/>
          <p:nvPr/>
        </p:nvPicPr>
        <p:blipFill rotWithShape="1">
          <a:blip r:embed="rId10">
            <a:alphaModFix/>
          </a:blip>
          <a:srcRect b="0" l="0" r="0" t="0"/>
          <a:stretch/>
        </p:blipFill>
        <p:spPr>
          <a:xfrm>
            <a:off x="7073449" y="4364474"/>
            <a:ext cx="1672400" cy="334775"/>
          </a:xfrm>
          <a:prstGeom prst="rect">
            <a:avLst/>
          </a:prstGeom>
          <a:noFill/>
          <a:ln>
            <a:noFill/>
          </a:ln>
        </p:spPr>
      </p:pic>
      <p:pic>
        <p:nvPicPr>
          <p:cNvPr id="930" name="Google Shape;930;g1f3d08e8b0a_0_138"/>
          <p:cNvPicPr preferRelativeResize="0"/>
          <p:nvPr/>
        </p:nvPicPr>
        <p:blipFill rotWithShape="1">
          <a:blip r:embed="rId11">
            <a:alphaModFix/>
          </a:blip>
          <a:srcRect b="0" l="0" r="0" t="0"/>
          <a:stretch/>
        </p:blipFill>
        <p:spPr>
          <a:xfrm>
            <a:off x="5920976" y="4177401"/>
            <a:ext cx="758036" cy="7954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g1f3f4c9a34e_0_11"/>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099CEC"/>
                </a:solidFill>
                <a:latin typeface="Comic Sans MS"/>
                <a:ea typeface="Comic Sans MS"/>
                <a:cs typeface="Comic Sans MS"/>
                <a:sym typeface="Comic Sans MS"/>
              </a:rPr>
              <a:t>Escaneo de Vulnerabilidades</a:t>
            </a:r>
            <a:endParaRPr b="1" i="0" sz="2900" u="none" cap="none" strike="noStrike">
              <a:solidFill>
                <a:srgbClr val="099CEC"/>
              </a:solidFill>
              <a:latin typeface="Comic Sans MS"/>
              <a:ea typeface="Comic Sans MS"/>
              <a:cs typeface="Comic Sans MS"/>
              <a:sym typeface="Comic Sans MS"/>
            </a:endParaRPr>
          </a:p>
        </p:txBody>
      </p:sp>
      <p:pic>
        <p:nvPicPr>
          <p:cNvPr id="936" name="Google Shape;936;g1f3f4c9a34e_0_11"/>
          <p:cNvPicPr preferRelativeResize="0"/>
          <p:nvPr/>
        </p:nvPicPr>
        <p:blipFill rotWithShape="1">
          <a:blip r:embed="rId3">
            <a:alphaModFix/>
          </a:blip>
          <a:srcRect b="0" l="0" r="0" t="0"/>
          <a:stretch/>
        </p:blipFill>
        <p:spPr>
          <a:xfrm>
            <a:off x="513350" y="896025"/>
            <a:ext cx="7610475" cy="1905000"/>
          </a:xfrm>
          <a:prstGeom prst="rect">
            <a:avLst/>
          </a:prstGeom>
          <a:noFill/>
          <a:ln>
            <a:noFill/>
          </a:ln>
        </p:spPr>
      </p:pic>
      <p:pic>
        <p:nvPicPr>
          <p:cNvPr id="937" name="Google Shape;937;g1f3f4c9a34e_0_11"/>
          <p:cNvPicPr preferRelativeResize="0"/>
          <p:nvPr/>
        </p:nvPicPr>
        <p:blipFill rotWithShape="1">
          <a:blip r:embed="rId4">
            <a:alphaModFix/>
          </a:blip>
          <a:srcRect b="0" l="0" r="0" t="0"/>
          <a:stretch/>
        </p:blipFill>
        <p:spPr>
          <a:xfrm>
            <a:off x="700748" y="2801037"/>
            <a:ext cx="1263775" cy="1326100"/>
          </a:xfrm>
          <a:prstGeom prst="rect">
            <a:avLst/>
          </a:prstGeom>
          <a:noFill/>
          <a:ln>
            <a:noFill/>
          </a:ln>
        </p:spPr>
      </p:pic>
      <p:pic>
        <p:nvPicPr>
          <p:cNvPr id="938" name="Google Shape;938;g1f3f4c9a34e_0_11"/>
          <p:cNvPicPr preferRelativeResize="0"/>
          <p:nvPr/>
        </p:nvPicPr>
        <p:blipFill rotWithShape="1">
          <a:blip r:embed="rId5">
            <a:alphaModFix/>
          </a:blip>
          <a:srcRect b="0" l="0" r="0" t="0"/>
          <a:stretch/>
        </p:blipFill>
        <p:spPr>
          <a:xfrm>
            <a:off x="6851056" y="3064963"/>
            <a:ext cx="1603926" cy="902225"/>
          </a:xfrm>
          <a:prstGeom prst="rect">
            <a:avLst/>
          </a:prstGeom>
          <a:noFill/>
          <a:ln>
            <a:noFill/>
          </a:ln>
        </p:spPr>
      </p:pic>
      <p:pic>
        <p:nvPicPr>
          <p:cNvPr id="939" name="Google Shape;939;g1f3f4c9a34e_0_11"/>
          <p:cNvPicPr preferRelativeResize="0"/>
          <p:nvPr/>
        </p:nvPicPr>
        <p:blipFill rotWithShape="1">
          <a:blip r:embed="rId6">
            <a:alphaModFix/>
          </a:blip>
          <a:srcRect b="0" l="0" r="0" t="0"/>
          <a:stretch/>
        </p:blipFill>
        <p:spPr>
          <a:xfrm>
            <a:off x="3536456" y="2978125"/>
            <a:ext cx="2071099" cy="10759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1f0b2f1edb5_0_918"/>
          <p:cNvSpPr txBox="1"/>
          <p:nvPr>
            <p:ph idx="4294967295" type="ctrTitle"/>
          </p:nvPr>
        </p:nvSpPr>
        <p:spPr>
          <a:xfrm>
            <a:off x="311700" y="300025"/>
            <a:ext cx="8520600" cy="926400"/>
          </a:xfrm>
          <a:prstGeom prst="rect">
            <a:avLst/>
          </a:prstGeom>
          <a:noFill/>
          <a:ln>
            <a:noFill/>
          </a:ln>
        </p:spPr>
        <p:txBody>
          <a:bodyPr anchorCtr="0" anchor="b" bIns="51425" lIns="51425" spcFirstLastPara="1" rIns="51425" wrap="square" tIns="51425">
            <a:normAutofit/>
          </a:bodyPr>
          <a:lstStyle/>
          <a:p>
            <a:pPr indent="0" lvl="0" marL="0" marR="0" rtl="0" algn="ctr">
              <a:lnSpc>
                <a:spcPct val="100000"/>
              </a:lnSpc>
              <a:spcBef>
                <a:spcPts val="0"/>
              </a:spcBef>
              <a:spcAft>
                <a:spcPts val="0"/>
              </a:spcAft>
              <a:buClr>
                <a:schemeClr val="dk1"/>
              </a:buClr>
              <a:buSzPts val="5200"/>
              <a:buFont typeface="Arial"/>
              <a:buNone/>
            </a:pPr>
            <a:r>
              <a:rPr b="0" i="0" lang="es-ES" sz="2800" u="none" cap="none" strike="noStrike">
                <a:solidFill>
                  <a:schemeClr val="dk1"/>
                </a:solidFill>
                <a:latin typeface="Comic Sans MS"/>
                <a:ea typeface="Comic Sans MS"/>
                <a:cs typeface="Comic Sans MS"/>
                <a:sym typeface="Comic Sans MS"/>
              </a:rPr>
              <a:t>Artículos</a:t>
            </a:r>
            <a:endParaRPr b="0" i="0" sz="2800" u="none" cap="none" strike="noStrike">
              <a:solidFill>
                <a:schemeClr val="dk1"/>
              </a:solidFill>
              <a:latin typeface="Comic Sans MS"/>
              <a:ea typeface="Comic Sans MS"/>
              <a:cs typeface="Comic Sans MS"/>
              <a:sym typeface="Comic Sans MS"/>
            </a:endParaRPr>
          </a:p>
        </p:txBody>
      </p:sp>
      <p:sp>
        <p:nvSpPr>
          <p:cNvPr id="945" name="Google Shape;945;g1f0b2f1edb5_0_918"/>
          <p:cNvSpPr txBox="1"/>
          <p:nvPr>
            <p:ph idx="4294967295" type="subTitle"/>
          </p:nvPr>
        </p:nvSpPr>
        <p:spPr>
          <a:xfrm>
            <a:off x="269900" y="1321825"/>
            <a:ext cx="8520600" cy="2011200"/>
          </a:xfrm>
          <a:prstGeom prst="rect">
            <a:avLst/>
          </a:prstGeom>
          <a:noFill/>
          <a:ln>
            <a:noFill/>
          </a:ln>
        </p:spPr>
        <p:txBody>
          <a:bodyPr anchorCtr="0" anchor="t" bIns="51425" lIns="51425" spcFirstLastPara="1" rIns="51425" wrap="square" tIns="51425">
            <a:normAutofit fontScale="25000" lnSpcReduction="20000"/>
          </a:bodyPr>
          <a:lstStyle/>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dk1"/>
                </a:solidFill>
                <a:latin typeface="Comic Sans MS"/>
                <a:ea typeface="Comic Sans MS"/>
                <a:cs typeface="Comic Sans MS"/>
                <a:sym typeface="Comic Sans MS"/>
                <a:hlinkClick r:id="rId3">
                  <a:extLst>
                    <a:ext uri="{A12FA001-AC4F-418D-AE19-62706E023703}">
                      <ahyp:hlinkClr val="tx"/>
                    </a:ext>
                  </a:extLst>
                </a:hlinkClick>
              </a:rPr>
              <a:t>https://docs.docker.com/develop/develop-images/dockerfile_best-practices/</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dk1"/>
                </a:solidFill>
                <a:latin typeface="Comic Sans MS"/>
                <a:ea typeface="Comic Sans MS"/>
                <a:cs typeface="Comic Sans MS"/>
                <a:sym typeface="Comic Sans MS"/>
                <a:hlinkClick r:id="rId4">
                  <a:extLst>
                    <a:ext uri="{A12FA001-AC4F-418D-AE19-62706E023703}">
                      <ahyp:hlinkClr val="tx"/>
                    </a:ext>
                  </a:extLst>
                </a:hlinkClick>
              </a:rPr>
              <a:t>https://hub.docker.com/</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dk1"/>
                </a:solidFill>
                <a:latin typeface="Comic Sans MS"/>
                <a:ea typeface="Comic Sans MS"/>
                <a:cs typeface="Comic Sans MS"/>
                <a:sym typeface="Comic Sans MS"/>
                <a:hlinkClick r:id="rId5">
                  <a:extLst>
                    <a:ext uri="{A12FA001-AC4F-418D-AE19-62706E023703}">
                      <ahyp:hlinkClr val="tx"/>
                    </a:ext>
                  </a:extLst>
                </a:hlinkClick>
              </a:rPr>
              <a:t>https://github.com/wagoodman/dive</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hlink"/>
                </a:solidFill>
                <a:latin typeface="Comic Sans MS"/>
                <a:ea typeface="Comic Sans MS"/>
                <a:cs typeface="Comic Sans MS"/>
                <a:sym typeface="Comic Sans MS"/>
                <a:hlinkClick r:id="rId6"/>
              </a:rPr>
              <a:t>https://www.docker.com/resources/what-container/</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hlink"/>
                </a:solidFill>
                <a:latin typeface="Comic Sans MS"/>
                <a:ea typeface="Comic Sans MS"/>
                <a:cs typeface="Comic Sans MS"/>
                <a:sym typeface="Comic Sans MS"/>
                <a:hlinkClick r:id="rId7"/>
              </a:rPr>
              <a:t>https://www.composerize.com/</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hlink"/>
                </a:solidFill>
                <a:latin typeface="Comic Sans MS"/>
                <a:ea typeface="Comic Sans MS"/>
                <a:cs typeface="Comic Sans MS"/>
                <a:sym typeface="Comic Sans MS"/>
                <a:hlinkClick r:id="rId8"/>
              </a:rPr>
              <a:t>https://github.com/dockersamples/example-voting-app</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hlink"/>
                </a:solidFill>
                <a:latin typeface="Comic Sans MS"/>
                <a:ea typeface="Comic Sans MS"/>
                <a:cs typeface="Comic Sans MS"/>
                <a:sym typeface="Comic Sans MS"/>
                <a:hlinkClick r:id="rId9"/>
              </a:rPr>
              <a:t>https://www.decomposerize.com/</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62222"/>
              <a:buFont typeface="Arial"/>
              <a:buNone/>
            </a:pPr>
            <a:r>
              <a:rPr b="0" i="0" lang="es-ES" sz="4500" u="sng" cap="none" strike="noStrike">
                <a:solidFill>
                  <a:schemeClr val="hlink"/>
                </a:solidFill>
                <a:latin typeface="Comic Sans MS"/>
                <a:ea typeface="Comic Sans MS"/>
                <a:cs typeface="Comic Sans MS"/>
                <a:sym typeface="Comic Sans MS"/>
                <a:hlinkClick r:id="rId10"/>
              </a:rPr>
              <a:t>https://devopscube.com/what-is-docker/</a:t>
            </a:r>
            <a:endParaRPr b="0" i="0" sz="4500" u="none" cap="none" strike="noStrike">
              <a:solidFill>
                <a:schemeClr val="dk1"/>
              </a:solidFill>
              <a:latin typeface="Comic Sans MS"/>
              <a:ea typeface="Comic Sans MS"/>
              <a:cs typeface="Comic Sans MS"/>
              <a:sym typeface="Comic Sans MS"/>
            </a:endParaRPr>
          </a:p>
          <a:p>
            <a:pPr indent="0" lvl="0" marL="0" marR="0" rtl="0" algn="ctr">
              <a:lnSpc>
                <a:spcPct val="80000"/>
              </a:lnSpc>
              <a:spcBef>
                <a:spcPts val="0"/>
              </a:spcBef>
              <a:spcAft>
                <a:spcPts val="0"/>
              </a:spcAft>
              <a:buClr>
                <a:schemeClr val="dk2"/>
              </a:buClr>
              <a:buSzPct val="164704"/>
              <a:buFont typeface="Arial"/>
              <a:buNone/>
            </a:pPr>
            <a:r>
              <a:t/>
            </a:r>
            <a:endParaRPr b="0" i="0" sz="1700" u="none" cap="none" strike="noStrike">
              <a:solidFill>
                <a:schemeClr val="dk1"/>
              </a:solidFill>
              <a:latin typeface="Arial"/>
              <a:ea typeface="Arial"/>
              <a:cs typeface="Arial"/>
              <a:sym typeface="Arial"/>
            </a:endParaRPr>
          </a:p>
          <a:p>
            <a:pPr indent="0" lvl="0" marL="0" marR="0" rtl="0" algn="ctr">
              <a:lnSpc>
                <a:spcPct val="80000"/>
              </a:lnSpc>
              <a:spcBef>
                <a:spcPts val="0"/>
              </a:spcBef>
              <a:spcAft>
                <a:spcPts val="0"/>
              </a:spcAft>
              <a:buClr>
                <a:schemeClr val="dk2"/>
              </a:buClr>
              <a:buSzPct val="164704"/>
              <a:buFont typeface="Arial"/>
              <a:buNone/>
            </a:pPr>
            <a:r>
              <a:t/>
            </a:r>
            <a:endParaRPr b="0" i="0" sz="1700" u="none" cap="none" strike="noStrike">
              <a:solidFill>
                <a:schemeClr val="dk2"/>
              </a:solidFill>
              <a:latin typeface="Arial"/>
              <a:ea typeface="Arial"/>
              <a:cs typeface="Arial"/>
              <a:sym typeface="Arial"/>
            </a:endParaRPr>
          </a:p>
          <a:p>
            <a:pPr indent="0" lvl="0" marL="0" marR="0" rtl="0" algn="ctr">
              <a:lnSpc>
                <a:spcPct val="80000"/>
              </a:lnSpc>
              <a:spcBef>
                <a:spcPts val="0"/>
              </a:spcBef>
              <a:spcAft>
                <a:spcPts val="0"/>
              </a:spcAft>
              <a:buClr>
                <a:schemeClr val="dk2"/>
              </a:buClr>
              <a:buSzPct val="164704"/>
              <a:buFont typeface="Arial"/>
              <a:buNone/>
            </a:pPr>
            <a:r>
              <a:t/>
            </a:r>
            <a:endParaRPr b="0" i="0" sz="1700" u="none" cap="none" strike="noStrike">
              <a:solidFill>
                <a:schemeClr val="dk2"/>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pic>
        <p:nvPicPr>
          <p:cNvPr id="950" name="Google Shape;950;g1f0b2f1edb5_0_1087"/>
          <p:cNvPicPr preferRelativeResize="0"/>
          <p:nvPr/>
        </p:nvPicPr>
        <p:blipFill rotWithShape="1">
          <a:blip r:embed="rId3">
            <a:alphaModFix/>
          </a:blip>
          <a:srcRect b="0" l="0" r="0" t="0"/>
          <a:stretch/>
        </p:blipFill>
        <p:spPr>
          <a:xfrm>
            <a:off x="3149925" y="284625"/>
            <a:ext cx="3253400" cy="483350"/>
          </a:xfrm>
          <a:prstGeom prst="rect">
            <a:avLst/>
          </a:prstGeom>
          <a:noFill/>
          <a:ln>
            <a:noFill/>
          </a:ln>
        </p:spPr>
      </p:pic>
      <p:pic>
        <p:nvPicPr>
          <p:cNvPr id="951" name="Google Shape;951;g1f0b2f1edb5_0_1087"/>
          <p:cNvPicPr preferRelativeResize="0"/>
          <p:nvPr/>
        </p:nvPicPr>
        <p:blipFill rotWithShape="1">
          <a:blip r:embed="rId4">
            <a:alphaModFix/>
          </a:blip>
          <a:srcRect b="0" l="0" r="0" t="0"/>
          <a:stretch/>
        </p:blipFill>
        <p:spPr>
          <a:xfrm>
            <a:off x="2032300" y="1123125"/>
            <a:ext cx="5716700" cy="387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c4f012db66_0_24">
            <a:hlinkClick r:id="rId3"/>
          </p:cNvPr>
          <p:cNvSpPr txBox="1"/>
          <p:nvPr/>
        </p:nvSpPr>
        <p:spPr>
          <a:xfrm>
            <a:off x="263200" y="271025"/>
            <a:ext cx="50802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Docker Core Subscriptions</a:t>
            </a:r>
            <a:endParaRPr b="1" i="0" sz="2900" u="none" cap="none" strike="noStrike">
              <a:solidFill>
                <a:srgbClr val="1871C2"/>
              </a:solidFill>
              <a:latin typeface="Comic Sans MS"/>
              <a:ea typeface="Comic Sans MS"/>
              <a:cs typeface="Comic Sans MS"/>
              <a:sym typeface="Comic Sans MS"/>
            </a:endParaRPr>
          </a:p>
        </p:txBody>
      </p:sp>
      <p:pic>
        <p:nvPicPr>
          <p:cNvPr id="154" name="Google Shape;154;g2c4f012db66_0_24"/>
          <p:cNvPicPr preferRelativeResize="0"/>
          <p:nvPr/>
        </p:nvPicPr>
        <p:blipFill rotWithShape="1">
          <a:blip r:embed="rId4">
            <a:alphaModFix/>
          </a:blip>
          <a:srcRect b="0" l="0" r="0" t="0"/>
          <a:stretch/>
        </p:blipFill>
        <p:spPr>
          <a:xfrm>
            <a:off x="1401250" y="779925"/>
            <a:ext cx="5915497" cy="39982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f3d08e8b0a_0_222"/>
          <p:cNvSpPr txBox="1"/>
          <p:nvPr/>
        </p:nvSpPr>
        <p:spPr>
          <a:xfrm>
            <a:off x="263200" y="271025"/>
            <a:ext cx="86424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¿Debe usar Docker CE o Docker EE?</a:t>
            </a:r>
            <a:endParaRPr b="1" i="0" sz="3400" u="none" cap="none" strike="noStrike">
              <a:solidFill>
                <a:srgbClr val="1871C2"/>
              </a:solidFill>
              <a:latin typeface="Comic Sans MS"/>
              <a:ea typeface="Comic Sans MS"/>
              <a:cs typeface="Comic Sans MS"/>
              <a:sym typeface="Comic Sans MS"/>
            </a:endParaRPr>
          </a:p>
        </p:txBody>
      </p:sp>
      <p:sp>
        <p:nvSpPr>
          <p:cNvPr id="160" name="Google Shape;160;g1f3d08e8b0a_0_222"/>
          <p:cNvSpPr txBox="1"/>
          <p:nvPr/>
        </p:nvSpPr>
        <p:spPr>
          <a:xfrm>
            <a:off x="395350" y="937075"/>
            <a:ext cx="8428200" cy="31032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0"/>
              </a:spcBef>
              <a:spcAft>
                <a:spcPts val="0"/>
              </a:spcAft>
              <a:buClr>
                <a:schemeClr val="dk1"/>
              </a:buClr>
              <a:buSzPts val="2100"/>
              <a:buFont typeface="Comic Sans MS"/>
              <a:buChar char="●"/>
            </a:pPr>
            <a:r>
              <a:rPr b="0" i="0" lang="es-ES" sz="2400" u="none" cap="none" strike="noStrike">
                <a:solidFill>
                  <a:schemeClr val="dk1"/>
                </a:solidFill>
                <a:latin typeface="Comic Sans MS"/>
                <a:ea typeface="Comic Sans MS"/>
                <a:cs typeface="Comic Sans MS"/>
                <a:sym typeface="Comic Sans MS"/>
              </a:rPr>
              <a:t>¿Necesitarás soporte Docker el mismo día?</a:t>
            </a:r>
            <a:endParaRPr b="0" i="0" sz="2400" u="none" cap="none" strike="noStrike">
              <a:solidFill>
                <a:schemeClr val="dk1"/>
              </a:solidFill>
              <a:latin typeface="Comic Sans MS"/>
              <a:ea typeface="Comic Sans MS"/>
              <a:cs typeface="Comic Sans MS"/>
              <a:sym typeface="Comic Sans MS"/>
            </a:endParaRPr>
          </a:p>
          <a:p>
            <a:pPr indent="-361950" lvl="0" marL="457200" marR="0" rtl="0" algn="l">
              <a:lnSpc>
                <a:spcPct val="115000"/>
              </a:lnSpc>
              <a:spcBef>
                <a:spcPts val="0"/>
              </a:spcBef>
              <a:spcAft>
                <a:spcPts val="0"/>
              </a:spcAft>
              <a:buClr>
                <a:schemeClr val="dk1"/>
              </a:buClr>
              <a:buSzPts val="2100"/>
              <a:buFont typeface="Comic Sans MS"/>
              <a:buChar char="●"/>
            </a:pPr>
            <a:r>
              <a:rPr b="0" i="0" lang="es-ES" sz="2400" u="none" cap="none" strike="noStrike">
                <a:solidFill>
                  <a:schemeClr val="dk1"/>
                </a:solidFill>
                <a:latin typeface="Comic Sans MS"/>
                <a:ea typeface="Comic Sans MS"/>
                <a:cs typeface="Comic Sans MS"/>
                <a:sym typeface="Comic Sans MS"/>
              </a:rPr>
              <a:t>¿Las políticas de seguridad de su organización lo obligan a usar imágenes y complementos certificados de Docker?</a:t>
            </a:r>
            <a:endParaRPr b="0" i="0" sz="2400" u="none" cap="none" strike="noStrike">
              <a:solidFill>
                <a:schemeClr val="dk1"/>
              </a:solidFill>
              <a:latin typeface="Comic Sans MS"/>
              <a:ea typeface="Comic Sans MS"/>
              <a:cs typeface="Comic Sans MS"/>
              <a:sym typeface="Comic Sans MS"/>
            </a:endParaRPr>
          </a:p>
          <a:p>
            <a:pPr indent="-361950" lvl="0" marL="457200" marR="0" rtl="0" algn="l">
              <a:lnSpc>
                <a:spcPct val="115000"/>
              </a:lnSpc>
              <a:spcBef>
                <a:spcPts val="0"/>
              </a:spcBef>
              <a:spcAft>
                <a:spcPts val="0"/>
              </a:spcAft>
              <a:buClr>
                <a:schemeClr val="dk1"/>
              </a:buClr>
              <a:buSzPts val="2100"/>
              <a:buFont typeface="Comic Sans MS"/>
              <a:buChar char="●"/>
            </a:pPr>
            <a:r>
              <a:rPr b="0" i="0" lang="es-ES" sz="2400" u="none" cap="none" strike="noStrike">
                <a:solidFill>
                  <a:schemeClr val="dk1"/>
                </a:solidFill>
                <a:latin typeface="Comic Sans MS"/>
                <a:ea typeface="Comic Sans MS"/>
                <a:cs typeface="Comic Sans MS"/>
                <a:sym typeface="Comic Sans MS"/>
              </a:rPr>
              <a:t>¿Requiere las soluciones Docker EE 'Estándar' y 'Avanzado' que incluyen esta funcionalidad?</a:t>
            </a:r>
            <a:endParaRPr b="0" i="0" sz="2400" u="none" cap="none" strike="noStrike">
              <a:solidFill>
                <a:schemeClr val="dk1"/>
              </a:solidFill>
              <a:latin typeface="Comic Sans MS"/>
              <a:ea typeface="Comic Sans MS"/>
              <a:cs typeface="Comic Sans MS"/>
              <a:sym typeface="Comic Sans MS"/>
            </a:endParaRPr>
          </a:p>
          <a:p>
            <a:pPr indent="-361950" lvl="0" marL="457200" marR="0" rtl="0" algn="l">
              <a:lnSpc>
                <a:spcPct val="115000"/>
              </a:lnSpc>
              <a:spcBef>
                <a:spcPts val="0"/>
              </a:spcBef>
              <a:spcAft>
                <a:spcPts val="0"/>
              </a:spcAft>
              <a:buClr>
                <a:schemeClr val="dk1"/>
              </a:buClr>
              <a:buSzPts val="2100"/>
              <a:buFont typeface="Comic Sans MS"/>
              <a:buChar char="●"/>
            </a:pPr>
            <a:r>
              <a:rPr b="0" i="0" lang="es-ES" sz="2400" u="none" cap="none" strike="noStrike">
                <a:solidFill>
                  <a:schemeClr val="dk1"/>
                </a:solidFill>
                <a:latin typeface="Comic Sans MS"/>
                <a:ea typeface="Comic Sans MS"/>
                <a:cs typeface="Comic Sans MS"/>
                <a:sym typeface="Comic Sans MS"/>
              </a:rPr>
              <a:t>¿Requiere protocolos de seguridad mejorados?</a:t>
            </a:r>
            <a:endParaRPr b="0" i="0" sz="2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nvSpPr>
        <p:spPr>
          <a:xfrm>
            <a:off x="9" y="86884"/>
            <a:ext cx="58419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Arquitectura de Docker</a:t>
            </a:r>
            <a:endParaRPr b="1" i="0" sz="2800" u="none" cap="none" strike="noStrike">
              <a:solidFill>
                <a:srgbClr val="1871C2"/>
              </a:solidFill>
              <a:latin typeface="Comic Sans MS"/>
              <a:ea typeface="Comic Sans MS"/>
              <a:cs typeface="Comic Sans MS"/>
              <a:sym typeface="Comic Sans MS"/>
            </a:endParaRPr>
          </a:p>
        </p:txBody>
      </p:sp>
      <p:sp>
        <p:nvSpPr>
          <p:cNvPr id="166" name="Google Shape;166;p18"/>
          <p:cNvSpPr txBox="1"/>
          <p:nvPr/>
        </p:nvSpPr>
        <p:spPr>
          <a:xfrm>
            <a:off x="0" y="786300"/>
            <a:ext cx="8741100" cy="569400"/>
          </a:xfrm>
          <a:prstGeom prst="rect">
            <a:avLst/>
          </a:prstGeom>
          <a:noFill/>
          <a:ln>
            <a:noFill/>
          </a:ln>
        </p:spPr>
        <p:txBody>
          <a:bodyPr anchorCtr="0" anchor="t" bIns="51425" lIns="51425" spcFirstLastPara="1" rIns="51425" wrap="square" tIns="51425">
            <a:noAutofit/>
          </a:bodyPr>
          <a:lstStyle/>
          <a:p>
            <a:pPr indent="0" lvl="0" marL="228600" marR="0" rtl="0" algn="just">
              <a:lnSpc>
                <a:spcPct val="100000"/>
              </a:lnSpc>
              <a:spcBef>
                <a:spcPts val="0"/>
              </a:spcBef>
              <a:spcAft>
                <a:spcPts val="0"/>
              </a:spcAft>
              <a:buClr>
                <a:schemeClr val="dk1"/>
              </a:buClr>
              <a:buSzPts val="1100"/>
              <a:buFont typeface="Arial"/>
              <a:buNone/>
            </a:pPr>
            <a:r>
              <a:rPr b="0" i="0" lang="es-ES" sz="1200" u="none" cap="none" strike="noStrike">
                <a:solidFill>
                  <a:schemeClr val="dk1"/>
                </a:solidFill>
                <a:latin typeface="Comic Sans MS"/>
                <a:ea typeface="Comic Sans MS"/>
                <a:cs typeface="Comic Sans MS"/>
                <a:sym typeface="Comic Sans MS"/>
              </a:rPr>
              <a:t>Docker es un arquitectura cliente</a:t>
            </a:r>
            <a:r>
              <a:rPr lang="es-ES" sz="1200">
                <a:solidFill>
                  <a:schemeClr val="dk1"/>
                </a:solidFill>
                <a:latin typeface="Comic Sans MS"/>
                <a:ea typeface="Comic Sans MS"/>
                <a:cs typeface="Comic Sans MS"/>
                <a:sym typeface="Comic Sans MS"/>
              </a:rPr>
              <a:t>-</a:t>
            </a:r>
            <a:r>
              <a:rPr b="0" i="0" lang="es-ES" sz="1200" u="none" cap="none" strike="noStrike">
                <a:solidFill>
                  <a:schemeClr val="dk1"/>
                </a:solidFill>
                <a:latin typeface="Comic Sans MS"/>
                <a:ea typeface="Comic Sans MS"/>
                <a:cs typeface="Comic Sans MS"/>
                <a:sym typeface="Comic Sans MS"/>
              </a:rPr>
              <a:t>servidor, donde el servidor </a:t>
            </a:r>
            <a:r>
              <a:rPr lang="es-ES" sz="1200">
                <a:solidFill>
                  <a:schemeClr val="dk1"/>
                </a:solidFill>
                <a:latin typeface="Comic Sans MS"/>
                <a:ea typeface="Comic Sans MS"/>
                <a:cs typeface="Comic Sans MS"/>
                <a:sym typeface="Comic Sans MS"/>
              </a:rPr>
              <a:t>(daemon) mediante un API REST recibe las solicitudes mediante la cual podemos gestionar nuestros contenedores. </a:t>
            </a:r>
            <a:br>
              <a:rPr lang="es-ES" sz="1200">
                <a:solidFill>
                  <a:schemeClr val="dk1"/>
                </a:solidFill>
                <a:latin typeface="Comic Sans MS"/>
                <a:ea typeface="Comic Sans MS"/>
                <a:cs typeface="Comic Sans MS"/>
                <a:sym typeface="Comic Sans MS"/>
              </a:rPr>
            </a:br>
            <a:endParaRPr sz="1200">
              <a:solidFill>
                <a:schemeClr val="dk1"/>
              </a:solidFill>
              <a:latin typeface="Comic Sans MS"/>
              <a:ea typeface="Comic Sans MS"/>
              <a:cs typeface="Comic Sans MS"/>
              <a:sym typeface="Comic Sans MS"/>
            </a:endParaRPr>
          </a:p>
          <a:p>
            <a:pPr indent="0" lvl="0" marL="22860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omic Sans MS"/>
              <a:ea typeface="Comic Sans MS"/>
              <a:cs typeface="Comic Sans MS"/>
              <a:sym typeface="Comic Sans MS"/>
            </a:endParaRPr>
          </a:p>
          <a:p>
            <a:pPr indent="0" lvl="0" marL="228600" marR="0" rtl="0" algn="just">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Comic Sans MS"/>
              <a:ea typeface="Comic Sans MS"/>
              <a:cs typeface="Comic Sans MS"/>
              <a:sym typeface="Comic Sans MS"/>
            </a:endParaRPr>
          </a:p>
          <a:p>
            <a:pPr indent="0" lvl="0" marL="228600" marR="0" rtl="0" algn="just">
              <a:lnSpc>
                <a:spcPct val="100000"/>
              </a:lnSpc>
              <a:spcBef>
                <a:spcPts val="0"/>
              </a:spcBef>
              <a:spcAft>
                <a:spcPts val="0"/>
              </a:spcAft>
              <a:buClr>
                <a:srgbClr val="4A4A4A"/>
              </a:buClr>
              <a:buSzPts val="2800"/>
              <a:buFont typeface="Helvetica Neue"/>
              <a:buNone/>
            </a:pPr>
            <a:r>
              <a:t/>
            </a:r>
            <a:endParaRPr b="0" i="0" sz="1200" u="none" cap="none" strike="noStrike">
              <a:solidFill>
                <a:schemeClr val="dk1"/>
              </a:solidFill>
              <a:latin typeface="Comic Sans MS"/>
              <a:ea typeface="Comic Sans MS"/>
              <a:cs typeface="Comic Sans MS"/>
              <a:sym typeface="Comic Sans MS"/>
            </a:endParaRPr>
          </a:p>
        </p:txBody>
      </p:sp>
      <p:pic>
        <p:nvPicPr>
          <p:cNvPr id="167" name="Google Shape;167;p18"/>
          <p:cNvPicPr preferRelativeResize="0"/>
          <p:nvPr/>
        </p:nvPicPr>
        <p:blipFill>
          <a:blip r:embed="rId3">
            <a:alphaModFix/>
          </a:blip>
          <a:stretch>
            <a:fillRect/>
          </a:stretch>
        </p:blipFill>
        <p:spPr>
          <a:xfrm>
            <a:off x="414451" y="1355700"/>
            <a:ext cx="8315101" cy="3649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d4ccab47e3_0_225"/>
          <p:cNvSpPr txBox="1"/>
          <p:nvPr/>
        </p:nvSpPr>
        <p:spPr>
          <a:xfrm>
            <a:off x="1277471" y="860613"/>
            <a:ext cx="6964800" cy="569400"/>
          </a:xfrm>
          <a:prstGeom prst="rect">
            <a:avLst/>
          </a:prstGeom>
          <a:noFill/>
          <a:ln>
            <a:noFill/>
          </a:ln>
        </p:spPr>
        <p:txBody>
          <a:bodyPr anchorCtr="0" anchor="t" bIns="51425" lIns="51425" spcFirstLastPara="1" rIns="51425" wrap="square" tIns="5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g2d4ccab47e3_0_225"/>
          <p:cNvSpPr txBox="1"/>
          <p:nvPr/>
        </p:nvSpPr>
        <p:spPr>
          <a:xfrm>
            <a:off x="9" y="86884"/>
            <a:ext cx="58419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Arquitectura de Docker</a:t>
            </a:r>
            <a:endParaRPr b="1" i="0" sz="2800" u="none" cap="none" strike="noStrike">
              <a:solidFill>
                <a:srgbClr val="1871C2"/>
              </a:solidFill>
              <a:latin typeface="Comic Sans MS"/>
              <a:ea typeface="Comic Sans MS"/>
              <a:cs typeface="Comic Sans MS"/>
              <a:sym typeface="Comic Sans MS"/>
            </a:endParaRPr>
          </a:p>
        </p:txBody>
      </p:sp>
      <p:pic>
        <p:nvPicPr>
          <p:cNvPr id="174" name="Google Shape;174;g2d4ccab47e3_0_225"/>
          <p:cNvPicPr preferRelativeResize="0"/>
          <p:nvPr/>
        </p:nvPicPr>
        <p:blipFill rotWithShape="1">
          <a:blip r:embed="rId3">
            <a:alphaModFix/>
          </a:blip>
          <a:srcRect b="0" l="0" r="0" t="0"/>
          <a:stretch/>
        </p:blipFill>
        <p:spPr>
          <a:xfrm>
            <a:off x="944650" y="760550"/>
            <a:ext cx="7630474" cy="4441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f3d08e8b0a_0_96"/>
          <p:cNvSpPr txBox="1"/>
          <p:nvPr/>
        </p:nvSpPr>
        <p:spPr>
          <a:xfrm>
            <a:off x="271584" y="195634"/>
            <a:ext cx="58419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Componentes</a:t>
            </a:r>
            <a:endParaRPr b="1" i="0" sz="3400" u="none" cap="none" strike="noStrike">
              <a:solidFill>
                <a:srgbClr val="1871C2"/>
              </a:solidFill>
              <a:latin typeface="Comic Sans MS"/>
              <a:ea typeface="Comic Sans MS"/>
              <a:cs typeface="Comic Sans MS"/>
              <a:sym typeface="Comic Sans MS"/>
            </a:endParaRPr>
          </a:p>
        </p:txBody>
      </p:sp>
      <p:sp>
        <p:nvSpPr>
          <p:cNvPr id="180" name="Google Shape;180;g1f3d08e8b0a_0_96"/>
          <p:cNvSpPr txBox="1"/>
          <p:nvPr/>
        </p:nvSpPr>
        <p:spPr>
          <a:xfrm>
            <a:off x="429250" y="892175"/>
            <a:ext cx="4845000" cy="3509400"/>
          </a:xfrm>
          <a:prstGeom prst="rect">
            <a:avLst/>
          </a:prstGeom>
          <a:noFill/>
          <a:ln>
            <a:noFill/>
          </a:ln>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Docker Client.</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Docker Host</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Daemon o Docker Engine.</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ContainerD</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RunC y Shim</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Imágenes.</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Contenedores.</a:t>
            </a:r>
            <a:endParaRPr b="0" i="0" sz="2700" u="none" cap="none" strike="noStrike">
              <a:solidFill>
                <a:schemeClr val="dk1"/>
              </a:solidFill>
              <a:latin typeface="Comic Sans MS"/>
              <a:ea typeface="Comic Sans MS"/>
              <a:cs typeface="Comic Sans MS"/>
              <a:sym typeface="Comic Sans MS"/>
            </a:endParaRPr>
          </a:p>
          <a:p>
            <a:pPr indent="-400050" lvl="0" marL="457200" marR="0" rtl="0" algn="l">
              <a:lnSpc>
                <a:spcPct val="100000"/>
              </a:lnSpc>
              <a:spcBef>
                <a:spcPts val="0"/>
              </a:spcBef>
              <a:spcAft>
                <a:spcPts val="0"/>
              </a:spcAft>
              <a:buClr>
                <a:schemeClr val="dk1"/>
              </a:buClr>
              <a:buSzPts val="2700"/>
              <a:buFont typeface="Comic Sans MS"/>
              <a:buChar char="●"/>
            </a:pPr>
            <a:r>
              <a:rPr b="0" i="0" lang="es-ES" sz="2700" u="none" cap="none" strike="noStrike">
                <a:solidFill>
                  <a:schemeClr val="dk1"/>
                </a:solidFill>
                <a:latin typeface="Comic Sans MS"/>
                <a:ea typeface="Comic Sans MS"/>
                <a:cs typeface="Comic Sans MS"/>
                <a:sym typeface="Comic Sans MS"/>
              </a:rPr>
              <a:t>Registros de Docker.</a:t>
            </a:r>
            <a:endParaRPr b="0" i="0" sz="27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f3d08e8b0a_0_183"/>
          <p:cNvSpPr txBox="1"/>
          <p:nvPr/>
        </p:nvSpPr>
        <p:spPr>
          <a:xfrm>
            <a:off x="264250" y="1641650"/>
            <a:ext cx="1910100" cy="11745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Docker </a:t>
            </a:r>
            <a:endParaRPr b="1" i="0" sz="3400" u="none" cap="none" strike="noStrike">
              <a:solidFill>
                <a:srgbClr val="1871C2"/>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Client</a:t>
            </a:r>
            <a:endParaRPr b="1" i="0" sz="4100" u="none" cap="none" strike="noStrike">
              <a:solidFill>
                <a:srgbClr val="1871C2"/>
              </a:solidFill>
              <a:latin typeface="Comic Sans MS"/>
              <a:ea typeface="Comic Sans MS"/>
              <a:cs typeface="Comic Sans MS"/>
              <a:sym typeface="Comic Sans MS"/>
            </a:endParaRPr>
          </a:p>
        </p:txBody>
      </p:sp>
      <p:pic>
        <p:nvPicPr>
          <p:cNvPr id="186" name="Google Shape;186;g1f3d08e8b0a_0_183"/>
          <p:cNvPicPr preferRelativeResize="0"/>
          <p:nvPr/>
        </p:nvPicPr>
        <p:blipFill rotWithShape="1">
          <a:blip r:embed="rId3">
            <a:alphaModFix/>
          </a:blip>
          <a:srcRect b="0" l="0" r="0" t="0"/>
          <a:stretch/>
        </p:blipFill>
        <p:spPr>
          <a:xfrm>
            <a:off x="2260850" y="212900"/>
            <a:ext cx="6632873" cy="4380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g1f3b18c1f07_0_27"/>
          <p:cNvPicPr preferRelativeResize="0"/>
          <p:nvPr/>
        </p:nvPicPr>
        <p:blipFill rotWithShape="1">
          <a:blip r:embed="rId3">
            <a:alphaModFix/>
          </a:blip>
          <a:srcRect b="2835" l="26670" r="17708" t="2958"/>
          <a:stretch/>
        </p:blipFill>
        <p:spPr>
          <a:xfrm>
            <a:off x="2255925" y="152700"/>
            <a:ext cx="4706202" cy="4845026"/>
          </a:xfrm>
          <a:prstGeom prst="rect">
            <a:avLst/>
          </a:prstGeom>
          <a:noFill/>
          <a:ln>
            <a:noFill/>
          </a:ln>
        </p:spPr>
      </p:pic>
      <p:sp>
        <p:nvSpPr>
          <p:cNvPr id="70" name="Google Shape;70;g1f3b18c1f07_0_27"/>
          <p:cNvSpPr/>
          <p:nvPr/>
        </p:nvSpPr>
        <p:spPr>
          <a:xfrm>
            <a:off x="3116650" y="3075000"/>
            <a:ext cx="1527000" cy="35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accent4"/>
              </a:highlight>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f3d08e8b0a_0_289"/>
          <p:cNvSpPr txBox="1"/>
          <p:nvPr>
            <p:ph idx="4294967295" type="subTitle"/>
          </p:nvPr>
        </p:nvSpPr>
        <p:spPr>
          <a:xfrm>
            <a:off x="0" y="305700"/>
            <a:ext cx="3512400" cy="4509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1200"/>
              </a:spcAft>
              <a:buClr>
                <a:schemeClr val="dk2"/>
              </a:buClr>
              <a:buSzPts val="2800"/>
              <a:buFont typeface="Arial"/>
              <a:buNone/>
            </a:pPr>
            <a:r>
              <a:rPr b="1" i="0" lang="es-ES" sz="3400" u="none" cap="none" strike="noStrike">
                <a:solidFill>
                  <a:srgbClr val="1871C2"/>
                </a:solidFill>
                <a:latin typeface="Comic Sans MS"/>
                <a:ea typeface="Comic Sans MS"/>
                <a:cs typeface="Comic Sans MS"/>
                <a:sym typeface="Comic Sans MS"/>
              </a:rPr>
              <a:t>Docker Client</a:t>
            </a:r>
            <a:endParaRPr b="0" i="0" sz="1500" u="none" cap="none" strike="noStrike">
              <a:solidFill>
                <a:srgbClr val="1871C2"/>
              </a:solidFill>
              <a:latin typeface="Comic Sans MS"/>
              <a:ea typeface="Comic Sans MS"/>
              <a:cs typeface="Comic Sans MS"/>
              <a:sym typeface="Comic Sans MS"/>
            </a:endParaRPr>
          </a:p>
        </p:txBody>
      </p:sp>
      <p:sp>
        <p:nvSpPr>
          <p:cNvPr id="192" name="Google Shape;192;g1f3d08e8b0a_0_289"/>
          <p:cNvSpPr txBox="1"/>
          <p:nvPr/>
        </p:nvSpPr>
        <p:spPr>
          <a:xfrm>
            <a:off x="1155450" y="874060"/>
            <a:ext cx="7209600" cy="3630300"/>
          </a:xfrm>
          <a:prstGeom prst="rect">
            <a:avLst/>
          </a:prstGeom>
          <a:noFill/>
          <a:ln>
            <a:noFill/>
          </a:ln>
        </p:spPr>
        <p:txBody>
          <a:bodyPr anchorCtr="0" anchor="t" bIns="51425" lIns="51425" spcFirstLastPara="1" rIns="51425" wrap="square" tIns="51425">
            <a:noAutofit/>
          </a:bodyPr>
          <a:lstStyle/>
          <a:p>
            <a:pPr indent="-279400" lvl="0" marL="685800" marR="0" rtl="0" algn="just">
              <a:lnSpc>
                <a:spcPct val="100000"/>
              </a:lnSpc>
              <a:spcBef>
                <a:spcPts val="0"/>
              </a:spcBef>
              <a:spcAft>
                <a:spcPts val="0"/>
              </a:spcAft>
              <a:buClr>
                <a:srgbClr val="4A4A4A"/>
              </a:buClr>
              <a:buSzPts val="2800"/>
              <a:buFont typeface="Arial"/>
              <a:buNone/>
            </a:pPr>
            <a:r>
              <a:t/>
            </a:r>
            <a:endParaRPr b="0" i="0" sz="2400" u="none" cap="none" strike="noStrike">
              <a:solidFill>
                <a:srgbClr val="4A4A4A"/>
              </a:solidFill>
              <a:latin typeface="Helvetica Neue"/>
              <a:ea typeface="Helvetica Neue"/>
              <a:cs typeface="Helvetica Neue"/>
              <a:sym typeface="Helvetica Neue"/>
            </a:endParaRPr>
          </a:p>
        </p:txBody>
      </p:sp>
      <p:sp>
        <p:nvSpPr>
          <p:cNvPr id="193" name="Google Shape;193;g1f3d08e8b0a_0_289"/>
          <p:cNvSpPr txBox="1"/>
          <p:nvPr/>
        </p:nvSpPr>
        <p:spPr>
          <a:xfrm>
            <a:off x="2033750" y="4425225"/>
            <a:ext cx="528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f3d08e8b0a_0_289"/>
          <p:cNvSpPr txBox="1"/>
          <p:nvPr/>
        </p:nvSpPr>
        <p:spPr>
          <a:xfrm>
            <a:off x="246450" y="1137263"/>
            <a:ext cx="3547500" cy="290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50"/>
              <a:buFont typeface="Arial"/>
              <a:buNone/>
            </a:pPr>
            <a:r>
              <a:rPr b="0" i="0" lang="es-ES" sz="1250" u="none" cap="none" strike="noStrike">
                <a:solidFill>
                  <a:schemeClr val="dk1"/>
                </a:solidFill>
                <a:latin typeface="Comic Sans MS"/>
                <a:ea typeface="Comic Sans MS"/>
                <a:cs typeface="Comic Sans MS"/>
                <a:sym typeface="Comic Sans MS"/>
              </a:rPr>
              <a:t>El cliente Docker (docker) es la forma principal en que muchos usuarios de Docker interactúan con Docker.</a:t>
            </a:r>
            <a:endParaRPr b="0" i="0" sz="125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400"/>
              </a:spcBef>
              <a:spcAft>
                <a:spcPts val="0"/>
              </a:spcAft>
              <a:buClr>
                <a:srgbClr val="000000"/>
              </a:buClr>
              <a:buSzPts val="1250"/>
              <a:buFont typeface="Arial"/>
              <a:buNone/>
            </a:pPr>
            <a:r>
              <a:rPr b="0" i="0" lang="es-ES" sz="1250" u="none" cap="none" strike="noStrike">
                <a:solidFill>
                  <a:schemeClr val="dk1"/>
                </a:solidFill>
                <a:latin typeface="Comic Sans MS"/>
                <a:ea typeface="Comic Sans MS"/>
                <a:cs typeface="Comic Sans MS"/>
                <a:sym typeface="Comic Sans MS"/>
              </a:rPr>
              <a:t>Cuando utiliza comandos como docker run, el cliente envía este comando al dockerd, que los ejecuta y los procesa.</a:t>
            </a:r>
            <a:endParaRPr b="0" i="0" sz="125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400"/>
              </a:spcBef>
              <a:spcAft>
                <a:spcPts val="0"/>
              </a:spcAft>
              <a:buClr>
                <a:srgbClr val="000000"/>
              </a:buClr>
              <a:buSzPts val="1250"/>
              <a:buFont typeface="Arial"/>
              <a:buNone/>
            </a:pPr>
            <a:r>
              <a:rPr b="0" i="0" lang="es-ES" sz="1250" u="none" cap="none" strike="noStrike">
                <a:solidFill>
                  <a:schemeClr val="dk1"/>
                </a:solidFill>
                <a:latin typeface="Comic Sans MS"/>
                <a:ea typeface="Comic Sans MS"/>
                <a:cs typeface="Comic Sans MS"/>
                <a:sym typeface="Comic Sans MS"/>
              </a:rPr>
              <a:t>Internamente, el comando Docker utiliza las API REST de Docker.</a:t>
            </a:r>
            <a:endParaRPr b="0" i="0" sz="125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400"/>
              </a:spcBef>
              <a:spcAft>
                <a:spcPts val="1400"/>
              </a:spcAft>
              <a:buClr>
                <a:srgbClr val="000000"/>
              </a:buClr>
              <a:buSzPts val="1250"/>
              <a:buFont typeface="Arial"/>
              <a:buNone/>
            </a:pPr>
            <a:r>
              <a:rPr b="0" i="0" lang="es-ES" sz="1250" u="none" cap="none" strike="noStrike">
                <a:solidFill>
                  <a:schemeClr val="dk1"/>
                </a:solidFill>
                <a:latin typeface="Comic Sans MS"/>
                <a:ea typeface="Comic Sans MS"/>
                <a:cs typeface="Comic Sans MS"/>
                <a:sym typeface="Comic Sans MS"/>
              </a:rPr>
              <a:t>El cliente Docker puede comunicarse con más de un demonio.</a:t>
            </a:r>
            <a:endParaRPr b="0" i="0" sz="1250" u="none" cap="none" strike="noStrike">
              <a:solidFill>
                <a:schemeClr val="dk1"/>
              </a:solidFill>
              <a:latin typeface="Comic Sans MS"/>
              <a:ea typeface="Comic Sans MS"/>
              <a:cs typeface="Comic Sans MS"/>
              <a:sym typeface="Comic Sans MS"/>
            </a:endParaRPr>
          </a:p>
        </p:txBody>
      </p:sp>
      <p:pic>
        <p:nvPicPr>
          <p:cNvPr id="195" name="Google Shape;195;g1f3d08e8b0a_0_289"/>
          <p:cNvPicPr preferRelativeResize="0"/>
          <p:nvPr/>
        </p:nvPicPr>
        <p:blipFill rotWithShape="1">
          <a:blip r:embed="rId3">
            <a:alphaModFix/>
          </a:blip>
          <a:srcRect b="0" l="0" r="0" t="0"/>
          <a:stretch/>
        </p:blipFill>
        <p:spPr>
          <a:xfrm>
            <a:off x="3841150" y="915675"/>
            <a:ext cx="4865050" cy="302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f3d08e8b0a_0_299"/>
          <p:cNvSpPr txBox="1"/>
          <p:nvPr/>
        </p:nvSpPr>
        <p:spPr>
          <a:xfrm>
            <a:off x="187950" y="1604650"/>
            <a:ext cx="1856400" cy="11508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Docker</a:t>
            </a:r>
            <a:endParaRPr b="1" i="0" sz="3400" u="none" cap="none" strike="noStrike">
              <a:solidFill>
                <a:srgbClr val="1871C2"/>
              </a:solidFill>
              <a:latin typeface="Comic Sans MS"/>
              <a:ea typeface="Comic Sans MS"/>
              <a:cs typeface="Comic Sans MS"/>
              <a:sym typeface="Comic Sans MS"/>
            </a:endParaRPr>
          </a:p>
          <a:p>
            <a:pPr indent="0" lvl="0" marL="2286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Host</a:t>
            </a:r>
            <a:endParaRPr b="1" i="0" sz="4100" u="none" cap="none" strike="noStrike">
              <a:solidFill>
                <a:srgbClr val="1871C2"/>
              </a:solidFill>
              <a:latin typeface="Comic Sans MS"/>
              <a:ea typeface="Comic Sans MS"/>
              <a:cs typeface="Comic Sans MS"/>
              <a:sym typeface="Comic Sans MS"/>
            </a:endParaRPr>
          </a:p>
        </p:txBody>
      </p:sp>
      <p:pic>
        <p:nvPicPr>
          <p:cNvPr id="201" name="Google Shape;201;g1f3d08e8b0a_0_299"/>
          <p:cNvPicPr preferRelativeResize="0"/>
          <p:nvPr/>
        </p:nvPicPr>
        <p:blipFill rotWithShape="1">
          <a:blip r:embed="rId3">
            <a:alphaModFix/>
          </a:blip>
          <a:srcRect b="0" l="0" r="0" t="0"/>
          <a:stretch/>
        </p:blipFill>
        <p:spPr>
          <a:xfrm>
            <a:off x="2163825" y="571275"/>
            <a:ext cx="6822600" cy="40009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f3d08e8b0a_0_304"/>
          <p:cNvSpPr txBox="1"/>
          <p:nvPr>
            <p:ph idx="4294967295" type="subTitle"/>
          </p:nvPr>
        </p:nvSpPr>
        <p:spPr>
          <a:xfrm>
            <a:off x="0" y="305700"/>
            <a:ext cx="3512400" cy="4509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1200"/>
              </a:spcAft>
              <a:buClr>
                <a:schemeClr val="dk2"/>
              </a:buClr>
              <a:buSzPts val="2800"/>
              <a:buFont typeface="Arial"/>
              <a:buNone/>
            </a:pPr>
            <a:r>
              <a:rPr b="1" i="0" lang="es-ES" sz="3400" u="none" cap="none" strike="noStrike">
                <a:solidFill>
                  <a:srgbClr val="1871C2"/>
                </a:solidFill>
                <a:latin typeface="Comic Sans MS"/>
                <a:ea typeface="Comic Sans MS"/>
                <a:cs typeface="Comic Sans MS"/>
                <a:sym typeface="Comic Sans MS"/>
              </a:rPr>
              <a:t>Docker Host</a:t>
            </a:r>
            <a:endParaRPr b="0" i="0" sz="1500" u="none" cap="none" strike="noStrike">
              <a:solidFill>
                <a:srgbClr val="1871C2"/>
              </a:solidFill>
              <a:latin typeface="Comic Sans MS"/>
              <a:ea typeface="Comic Sans MS"/>
              <a:cs typeface="Comic Sans MS"/>
              <a:sym typeface="Comic Sans MS"/>
            </a:endParaRPr>
          </a:p>
        </p:txBody>
      </p:sp>
      <p:sp>
        <p:nvSpPr>
          <p:cNvPr id="207" name="Google Shape;207;g1f3d08e8b0a_0_304"/>
          <p:cNvSpPr txBox="1"/>
          <p:nvPr/>
        </p:nvSpPr>
        <p:spPr>
          <a:xfrm>
            <a:off x="1155450" y="874060"/>
            <a:ext cx="7209600" cy="3630300"/>
          </a:xfrm>
          <a:prstGeom prst="rect">
            <a:avLst/>
          </a:prstGeom>
          <a:noFill/>
          <a:ln>
            <a:noFill/>
          </a:ln>
        </p:spPr>
        <p:txBody>
          <a:bodyPr anchorCtr="0" anchor="t" bIns="51425" lIns="51425" spcFirstLastPara="1" rIns="51425" wrap="square" tIns="51425">
            <a:noAutofit/>
          </a:bodyPr>
          <a:lstStyle/>
          <a:p>
            <a:pPr indent="-279400" lvl="0" marL="685800" marR="0" rtl="0" algn="just">
              <a:lnSpc>
                <a:spcPct val="100000"/>
              </a:lnSpc>
              <a:spcBef>
                <a:spcPts val="0"/>
              </a:spcBef>
              <a:spcAft>
                <a:spcPts val="0"/>
              </a:spcAft>
              <a:buClr>
                <a:srgbClr val="4A4A4A"/>
              </a:buClr>
              <a:buSzPts val="2800"/>
              <a:buFont typeface="Arial"/>
              <a:buNone/>
            </a:pPr>
            <a:r>
              <a:t/>
            </a:r>
            <a:endParaRPr b="0" i="0" sz="2400" u="none" cap="none" strike="noStrike">
              <a:solidFill>
                <a:srgbClr val="4A4A4A"/>
              </a:solidFill>
              <a:latin typeface="Helvetica Neue"/>
              <a:ea typeface="Helvetica Neue"/>
              <a:cs typeface="Helvetica Neue"/>
              <a:sym typeface="Helvetica Neue"/>
            </a:endParaRPr>
          </a:p>
        </p:txBody>
      </p:sp>
      <p:sp>
        <p:nvSpPr>
          <p:cNvPr id="208" name="Google Shape;208;g1f3d08e8b0a_0_304"/>
          <p:cNvSpPr txBox="1"/>
          <p:nvPr/>
        </p:nvSpPr>
        <p:spPr>
          <a:xfrm>
            <a:off x="2033750" y="4425225"/>
            <a:ext cx="528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f3d08e8b0a_0_304"/>
          <p:cNvSpPr txBox="1"/>
          <p:nvPr/>
        </p:nvSpPr>
        <p:spPr>
          <a:xfrm>
            <a:off x="263200" y="946325"/>
            <a:ext cx="8246700" cy="631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chemeClr val="dk1"/>
              </a:buClr>
              <a:buSzPts val="1350"/>
              <a:buFont typeface="Comic Sans MS"/>
              <a:buChar char="●"/>
            </a:pPr>
            <a:r>
              <a:rPr b="0" i="0" lang="es-ES" sz="1250" u="none" cap="none" strike="noStrike">
                <a:solidFill>
                  <a:schemeClr val="dk1"/>
                </a:solidFill>
                <a:latin typeface="Comic Sans MS"/>
                <a:ea typeface="Comic Sans MS"/>
                <a:cs typeface="Comic Sans MS"/>
                <a:sym typeface="Comic Sans MS"/>
              </a:rPr>
              <a:t>Docker Host se utiliza para proporcionar un entorno para ejecutar aplicaciones en contenedores.</a:t>
            </a:r>
            <a:endParaRPr b="0" i="0" sz="1250" u="none" cap="none" strike="noStrike">
              <a:solidFill>
                <a:schemeClr val="dk1"/>
              </a:solidFill>
              <a:latin typeface="Comic Sans MS"/>
              <a:ea typeface="Comic Sans MS"/>
              <a:cs typeface="Comic Sans MS"/>
              <a:sym typeface="Comic Sans MS"/>
            </a:endParaRPr>
          </a:p>
          <a:p>
            <a:pPr indent="-314325" lvl="0" marL="457200" marR="0" rtl="0" algn="l">
              <a:lnSpc>
                <a:spcPct val="115000"/>
              </a:lnSpc>
              <a:spcBef>
                <a:spcPts val="0"/>
              </a:spcBef>
              <a:spcAft>
                <a:spcPts val="0"/>
              </a:spcAft>
              <a:buClr>
                <a:schemeClr val="dk1"/>
              </a:buClr>
              <a:buSzPts val="1350"/>
              <a:buFont typeface="Comic Sans MS"/>
              <a:buChar char="●"/>
            </a:pPr>
            <a:r>
              <a:rPr b="0" i="0" lang="es-ES" sz="1250" u="none" cap="none" strike="noStrike">
                <a:solidFill>
                  <a:schemeClr val="dk1"/>
                </a:solidFill>
                <a:latin typeface="Comic Sans MS"/>
                <a:ea typeface="Comic Sans MS"/>
                <a:cs typeface="Comic Sans MS"/>
                <a:sym typeface="Comic Sans MS"/>
              </a:rPr>
              <a:t>Contiene el daemon, imágenes, contenedores, redes, volúmenes y almacenamiento.</a:t>
            </a:r>
            <a:endParaRPr b="0" i="0" sz="1000" u="none" cap="none" strike="noStrike">
              <a:solidFill>
                <a:schemeClr val="dk1"/>
              </a:solidFill>
              <a:latin typeface="Comic Sans MS"/>
              <a:ea typeface="Comic Sans MS"/>
              <a:cs typeface="Comic Sans MS"/>
              <a:sym typeface="Comic Sans MS"/>
            </a:endParaRPr>
          </a:p>
        </p:txBody>
      </p:sp>
      <p:pic>
        <p:nvPicPr>
          <p:cNvPr id="210" name="Google Shape;210;g1f3d08e8b0a_0_304"/>
          <p:cNvPicPr preferRelativeResize="0"/>
          <p:nvPr/>
        </p:nvPicPr>
        <p:blipFill rotWithShape="1">
          <a:blip r:embed="rId3">
            <a:alphaModFix/>
          </a:blip>
          <a:srcRect b="0" l="0" r="0" t="0"/>
          <a:stretch/>
        </p:blipFill>
        <p:spPr>
          <a:xfrm>
            <a:off x="3310750" y="1727425"/>
            <a:ext cx="2728100" cy="3054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f3d08e8b0a_0_283"/>
          <p:cNvSpPr txBox="1"/>
          <p:nvPr/>
        </p:nvSpPr>
        <p:spPr>
          <a:xfrm>
            <a:off x="256950" y="142700"/>
            <a:ext cx="62361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Daemon o Docker Engine</a:t>
            </a:r>
            <a:endParaRPr b="1" i="0" sz="4100" u="none" cap="none" strike="noStrike">
              <a:solidFill>
                <a:srgbClr val="1871C2"/>
              </a:solidFill>
              <a:latin typeface="Comic Sans MS"/>
              <a:ea typeface="Comic Sans MS"/>
              <a:cs typeface="Comic Sans MS"/>
              <a:sym typeface="Comic Sans MS"/>
            </a:endParaRPr>
          </a:p>
        </p:txBody>
      </p:sp>
      <p:pic>
        <p:nvPicPr>
          <p:cNvPr id="216" name="Google Shape;216;g1f3d08e8b0a_0_283"/>
          <p:cNvPicPr preferRelativeResize="0"/>
          <p:nvPr/>
        </p:nvPicPr>
        <p:blipFill rotWithShape="1">
          <a:blip r:embed="rId3">
            <a:alphaModFix/>
          </a:blip>
          <a:srcRect b="0" l="0" r="0" t="0"/>
          <a:stretch/>
        </p:blipFill>
        <p:spPr>
          <a:xfrm>
            <a:off x="1160700" y="779100"/>
            <a:ext cx="6822600" cy="40009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txBox="1"/>
          <p:nvPr>
            <p:ph idx="4294967295" type="subTitle"/>
          </p:nvPr>
        </p:nvSpPr>
        <p:spPr>
          <a:xfrm>
            <a:off x="0" y="305700"/>
            <a:ext cx="6629400" cy="4509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1200"/>
              </a:spcAft>
              <a:buClr>
                <a:schemeClr val="dk2"/>
              </a:buClr>
              <a:buSzPts val="2800"/>
              <a:buFont typeface="Arial"/>
              <a:buNone/>
            </a:pPr>
            <a:r>
              <a:rPr b="1" i="0" lang="es-ES" sz="3400" u="none" cap="none" strike="noStrike">
                <a:solidFill>
                  <a:srgbClr val="1871C2"/>
                </a:solidFill>
                <a:latin typeface="Arial"/>
                <a:ea typeface="Arial"/>
                <a:cs typeface="Arial"/>
                <a:sym typeface="Arial"/>
              </a:rPr>
              <a:t>Daemon o Docker Engine</a:t>
            </a:r>
            <a:endParaRPr b="0" i="0" sz="1500" u="none" cap="none" strike="noStrike">
              <a:solidFill>
                <a:srgbClr val="1871C2"/>
              </a:solidFill>
              <a:latin typeface="Arial"/>
              <a:ea typeface="Arial"/>
              <a:cs typeface="Arial"/>
              <a:sym typeface="Arial"/>
            </a:endParaRPr>
          </a:p>
        </p:txBody>
      </p:sp>
      <p:sp>
        <p:nvSpPr>
          <p:cNvPr id="222" name="Google Shape;222;p15"/>
          <p:cNvSpPr txBox="1"/>
          <p:nvPr/>
        </p:nvSpPr>
        <p:spPr>
          <a:xfrm>
            <a:off x="1155450" y="874060"/>
            <a:ext cx="7209600" cy="3630300"/>
          </a:xfrm>
          <a:prstGeom prst="rect">
            <a:avLst/>
          </a:prstGeom>
          <a:noFill/>
          <a:ln>
            <a:noFill/>
          </a:ln>
        </p:spPr>
        <p:txBody>
          <a:bodyPr anchorCtr="0" anchor="t" bIns="51425" lIns="51425" spcFirstLastPara="1" rIns="51425" wrap="square" tIns="51425">
            <a:noAutofit/>
          </a:bodyPr>
          <a:lstStyle/>
          <a:p>
            <a:pPr indent="-279400" lvl="0" marL="685800" marR="0" rtl="0" algn="just">
              <a:lnSpc>
                <a:spcPct val="100000"/>
              </a:lnSpc>
              <a:spcBef>
                <a:spcPts val="0"/>
              </a:spcBef>
              <a:spcAft>
                <a:spcPts val="0"/>
              </a:spcAft>
              <a:buClr>
                <a:srgbClr val="4A4A4A"/>
              </a:buClr>
              <a:buSzPts val="2800"/>
              <a:buFont typeface="Arial"/>
              <a:buNone/>
            </a:pPr>
            <a:r>
              <a:t/>
            </a:r>
            <a:endParaRPr b="0" i="0" sz="2400" u="none" cap="none" strike="noStrike">
              <a:solidFill>
                <a:srgbClr val="4A4A4A"/>
              </a:solidFill>
              <a:latin typeface="Helvetica Neue"/>
              <a:ea typeface="Helvetica Neue"/>
              <a:cs typeface="Helvetica Neue"/>
              <a:sym typeface="Helvetica Neue"/>
            </a:endParaRPr>
          </a:p>
        </p:txBody>
      </p:sp>
      <p:sp>
        <p:nvSpPr>
          <p:cNvPr id="223" name="Google Shape;223;p15"/>
          <p:cNvSpPr txBox="1"/>
          <p:nvPr/>
        </p:nvSpPr>
        <p:spPr>
          <a:xfrm>
            <a:off x="2033750" y="4425225"/>
            <a:ext cx="528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5"/>
          <p:cNvSpPr txBox="1"/>
          <p:nvPr/>
        </p:nvSpPr>
        <p:spPr>
          <a:xfrm>
            <a:off x="263200" y="870125"/>
            <a:ext cx="4338300" cy="4096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b="0" i="0" lang="es-ES" sz="1150" u="none" cap="none" strike="noStrike">
                <a:solidFill>
                  <a:schemeClr val="dk1"/>
                </a:solidFill>
                <a:latin typeface="Comic Sans MS"/>
                <a:ea typeface="Comic Sans MS"/>
                <a:cs typeface="Comic Sans MS"/>
                <a:sym typeface="Comic Sans MS"/>
              </a:rPr>
              <a:t>El Docker Engine es la </a:t>
            </a:r>
            <a:r>
              <a:rPr b="0" i="1" lang="es-ES" sz="1150" u="none" cap="none" strike="noStrike">
                <a:solidFill>
                  <a:schemeClr val="dk1"/>
                </a:solidFill>
                <a:latin typeface="Comic Sans MS"/>
                <a:ea typeface="Comic Sans MS"/>
                <a:cs typeface="Comic Sans MS"/>
                <a:sym typeface="Comic Sans MS"/>
              </a:rPr>
              <a:t>aplicación cliente-servidor</a:t>
            </a:r>
            <a:r>
              <a:rPr b="0" i="0" lang="es-ES" sz="1150" u="none" cap="none" strike="noStrike">
                <a:solidFill>
                  <a:schemeClr val="dk1"/>
                </a:solidFill>
                <a:latin typeface="Comic Sans MS"/>
                <a:ea typeface="Comic Sans MS"/>
                <a:cs typeface="Comic Sans MS"/>
                <a:sym typeface="Comic Sans MS"/>
              </a:rPr>
              <a:t> que implementa </a:t>
            </a:r>
            <a:r>
              <a:rPr b="0" i="0" lang="es-ES" sz="1150" u="sng" cap="none" strike="noStrike">
                <a:solidFill>
                  <a:schemeClr val="dk1"/>
                </a:solidFill>
                <a:latin typeface="Comic Sans MS"/>
                <a:ea typeface="Comic Sans MS"/>
                <a:cs typeface="Comic Sans MS"/>
                <a:sym typeface="Comic Sans MS"/>
                <a:hlinkClick r:id="rId3">
                  <a:extLst>
                    <a:ext uri="{A12FA001-AC4F-418D-AE19-62706E023703}">
                      <ahyp:hlinkClr val="tx"/>
                    </a:ext>
                  </a:extLst>
                </a:hlinkClick>
              </a:rPr>
              <a:t>Docker</a:t>
            </a:r>
            <a:r>
              <a:rPr b="0" i="0" lang="es-ES" sz="1150" u="none" cap="none" strike="noStrike">
                <a:solidFill>
                  <a:schemeClr val="dk1"/>
                </a:solidFill>
                <a:latin typeface="Comic Sans MS"/>
                <a:ea typeface="Comic Sans MS"/>
                <a:cs typeface="Comic Sans MS"/>
                <a:sym typeface="Comic Sans MS"/>
              </a:rPr>
              <a:t>. Esta aplicación tiene tres componentes:</a:t>
            </a:r>
            <a:endParaRPr b="0" i="0" sz="1150" u="none" cap="none" strike="noStrike">
              <a:solidFill>
                <a:schemeClr val="dk1"/>
              </a:solidFill>
              <a:latin typeface="Comic Sans MS"/>
              <a:ea typeface="Comic Sans MS"/>
              <a:cs typeface="Comic Sans MS"/>
              <a:sym typeface="Comic Sans MS"/>
            </a:endParaRPr>
          </a:p>
          <a:p>
            <a:pPr indent="-314325" lvl="0" marL="457200" marR="0" rtl="0" algn="l">
              <a:lnSpc>
                <a:spcPct val="115000"/>
              </a:lnSpc>
              <a:spcBef>
                <a:spcPts val="1800"/>
              </a:spcBef>
              <a:spcAft>
                <a:spcPts val="0"/>
              </a:spcAft>
              <a:buClr>
                <a:schemeClr val="dk1"/>
              </a:buClr>
              <a:buSzPts val="1350"/>
              <a:buFont typeface="Arial"/>
              <a:buChar char="●"/>
            </a:pPr>
            <a:r>
              <a:rPr b="0" i="0" lang="es-ES" sz="1150" u="none" cap="none" strike="noStrike">
                <a:solidFill>
                  <a:schemeClr val="dk1"/>
                </a:solidFill>
                <a:latin typeface="Comic Sans MS"/>
                <a:ea typeface="Comic Sans MS"/>
                <a:cs typeface="Comic Sans MS"/>
                <a:sym typeface="Comic Sans MS"/>
              </a:rPr>
              <a:t>Servidor, es el proceso principal de </a:t>
            </a:r>
            <a:r>
              <a:rPr b="0" i="0" lang="es-ES" sz="1150" u="sng" cap="none" strike="noStrike">
                <a:solidFill>
                  <a:schemeClr val="dk1"/>
                </a:solidFill>
                <a:latin typeface="Comic Sans MS"/>
                <a:ea typeface="Comic Sans MS"/>
                <a:cs typeface="Comic Sans MS"/>
                <a:sym typeface="Comic Sans MS"/>
                <a:hlinkClick r:id="rId4">
                  <a:extLst>
                    <a:ext uri="{A12FA001-AC4F-418D-AE19-62706E023703}">
                      <ahyp:hlinkClr val="tx"/>
                    </a:ext>
                  </a:extLst>
                </a:hlinkClick>
              </a:rPr>
              <a:t>Docker</a:t>
            </a:r>
            <a:r>
              <a:rPr b="0" i="0" lang="es-ES" sz="1150" u="none" cap="none" strike="noStrike">
                <a:solidFill>
                  <a:schemeClr val="dk1"/>
                </a:solidFill>
                <a:latin typeface="Comic Sans MS"/>
                <a:ea typeface="Comic Sans MS"/>
                <a:cs typeface="Comic Sans MS"/>
                <a:sym typeface="Comic Sans MS"/>
              </a:rPr>
              <a:t> y que funciona como proceso demonio del sistema. Es el encargado de gestionar los objetos que hay en Docker como </a:t>
            </a:r>
            <a:r>
              <a:rPr b="0" i="1" lang="es-ES" sz="1150" u="none" cap="none" strike="noStrike">
                <a:solidFill>
                  <a:schemeClr val="dk1"/>
                </a:solidFill>
                <a:latin typeface="Comic Sans MS"/>
                <a:ea typeface="Comic Sans MS"/>
                <a:cs typeface="Comic Sans MS"/>
                <a:sym typeface="Comic Sans MS"/>
              </a:rPr>
              <a:t>imágenes</a:t>
            </a:r>
            <a:r>
              <a:rPr b="0" i="0" lang="es-ES" sz="1150" u="none" cap="none" strike="noStrike">
                <a:solidFill>
                  <a:schemeClr val="dk1"/>
                </a:solidFill>
                <a:latin typeface="Comic Sans MS"/>
                <a:ea typeface="Comic Sans MS"/>
                <a:cs typeface="Comic Sans MS"/>
                <a:sym typeface="Comic Sans MS"/>
              </a:rPr>
              <a:t>, </a:t>
            </a:r>
            <a:r>
              <a:rPr b="0" i="1" lang="es-ES" sz="1150" u="none" cap="none" strike="noStrike">
                <a:solidFill>
                  <a:schemeClr val="dk1"/>
                </a:solidFill>
                <a:latin typeface="Comic Sans MS"/>
                <a:ea typeface="Comic Sans MS"/>
                <a:cs typeface="Comic Sans MS"/>
                <a:sym typeface="Comic Sans MS"/>
              </a:rPr>
              <a:t>contenedores</a:t>
            </a:r>
            <a:r>
              <a:rPr b="0" i="0" lang="es-ES" sz="1150" u="none" cap="none" strike="noStrike">
                <a:solidFill>
                  <a:schemeClr val="dk1"/>
                </a:solidFill>
                <a:latin typeface="Comic Sans MS"/>
                <a:ea typeface="Comic Sans MS"/>
                <a:cs typeface="Comic Sans MS"/>
                <a:sym typeface="Comic Sans MS"/>
              </a:rPr>
              <a:t>, </a:t>
            </a:r>
            <a:r>
              <a:rPr b="0" i="1" lang="es-ES" sz="1150" u="none" cap="none" strike="noStrike">
                <a:solidFill>
                  <a:schemeClr val="dk1"/>
                </a:solidFill>
                <a:latin typeface="Comic Sans MS"/>
                <a:ea typeface="Comic Sans MS"/>
                <a:cs typeface="Comic Sans MS"/>
                <a:sym typeface="Comic Sans MS"/>
              </a:rPr>
              <a:t>redes</a:t>
            </a:r>
            <a:r>
              <a:rPr b="0" i="0" lang="es-ES" sz="1150" u="none" cap="none" strike="noStrike">
                <a:solidFill>
                  <a:schemeClr val="dk1"/>
                </a:solidFill>
                <a:latin typeface="Comic Sans MS"/>
                <a:ea typeface="Comic Sans MS"/>
                <a:cs typeface="Comic Sans MS"/>
                <a:sym typeface="Comic Sans MS"/>
              </a:rPr>
              <a:t> y </a:t>
            </a:r>
            <a:r>
              <a:rPr b="0" i="1" lang="es-ES" sz="1150" u="none" cap="none" strike="noStrike">
                <a:solidFill>
                  <a:schemeClr val="dk1"/>
                </a:solidFill>
                <a:latin typeface="Comic Sans MS"/>
                <a:ea typeface="Comic Sans MS"/>
                <a:cs typeface="Comic Sans MS"/>
                <a:sym typeface="Comic Sans MS"/>
              </a:rPr>
              <a:t>volúmenes</a:t>
            </a:r>
            <a:r>
              <a:rPr b="0" i="0" lang="es-ES" sz="1150" u="none" cap="none" strike="noStrike">
                <a:solidFill>
                  <a:schemeClr val="dk1"/>
                </a:solidFill>
                <a:latin typeface="Comic Sans MS"/>
                <a:ea typeface="Comic Sans MS"/>
                <a:cs typeface="Comic Sans MS"/>
                <a:sym typeface="Comic Sans MS"/>
              </a:rPr>
              <a:t>. Se representa mediante el comando </a:t>
            </a:r>
            <a:r>
              <a:rPr b="0" i="0" lang="es-ES" sz="950" u="none" cap="none" strike="noStrike">
                <a:solidFill>
                  <a:schemeClr val="dk1"/>
                </a:solidFill>
                <a:latin typeface="Comic Sans MS"/>
                <a:ea typeface="Comic Sans MS"/>
                <a:cs typeface="Comic Sans MS"/>
                <a:sym typeface="Comic Sans MS"/>
              </a:rPr>
              <a:t>dockerd</a:t>
            </a:r>
            <a:r>
              <a:rPr b="0" i="0" lang="es-ES" sz="1150" u="none" cap="none" strike="noStrike">
                <a:solidFill>
                  <a:schemeClr val="dk1"/>
                </a:solidFill>
                <a:latin typeface="Comic Sans MS"/>
                <a:ea typeface="Comic Sans MS"/>
                <a:cs typeface="Comic Sans MS"/>
                <a:sym typeface="Comic Sans MS"/>
              </a:rPr>
              <a:t>.</a:t>
            </a:r>
            <a:endParaRPr b="0" i="0" sz="1150" u="none" cap="none" strike="noStrike">
              <a:solidFill>
                <a:schemeClr val="dk1"/>
              </a:solidFill>
              <a:latin typeface="Comic Sans MS"/>
              <a:ea typeface="Comic Sans MS"/>
              <a:cs typeface="Comic Sans MS"/>
              <a:sym typeface="Comic Sans MS"/>
            </a:endParaRPr>
          </a:p>
          <a:p>
            <a:pPr indent="-314325" lvl="0" marL="457200" marR="0" rtl="0" algn="l">
              <a:lnSpc>
                <a:spcPct val="115000"/>
              </a:lnSpc>
              <a:spcBef>
                <a:spcPts val="0"/>
              </a:spcBef>
              <a:spcAft>
                <a:spcPts val="0"/>
              </a:spcAft>
              <a:buClr>
                <a:schemeClr val="dk1"/>
              </a:buClr>
              <a:buSzPts val="1350"/>
              <a:buFont typeface="Arial"/>
              <a:buChar char="●"/>
            </a:pPr>
            <a:r>
              <a:rPr b="0" i="0" lang="es-ES" sz="1150" u="none" cap="none" strike="noStrike">
                <a:solidFill>
                  <a:schemeClr val="dk1"/>
                </a:solidFill>
                <a:latin typeface="Comic Sans MS"/>
                <a:ea typeface="Comic Sans MS"/>
                <a:cs typeface="Comic Sans MS"/>
                <a:sym typeface="Comic Sans MS"/>
              </a:rPr>
              <a:t>API Rest, es un API Rest que nos permite acceder a las capacidades del servidor y ejecutar comandos sobre él. Podemos utilizar un simple </a:t>
            </a:r>
            <a:r>
              <a:rPr b="0" i="0" lang="es-ES" sz="950" u="none" cap="none" strike="noStrike">
                <a:solidFill>
                  <a:schemeClr val="dk1"/>
                </a:solidFill>
                <a:latin typeface="Comic Sans MS"/>
                <a:ea typeface="Comic Sans MS"/>
                <a:cs typeface="Comic Sans MS"/>
                <a:sym typeface="Comic Sans MS"/>
              </a:rPr>
              <a:t>curl</a:t>
            </a:r>
            <a:r>
              <a:rPr b="0" i="0" lang="es-ES" sz="1150" u="none" cap="none" strike="noStrike">
                <a:solidFill>
                  <a:schemeClr val="dk1"/>
                </a:solidFill>
                <a:latin typeface="Comic Sans MS"/>
                <a:ea typeface="Comic Sans MS"/>
                <a:cs typeface="Comic Sans MS"/>
                <a:sym typeface="Comic Sans MS"/>
              </a:rPr>
              <a:t> para acceder a las capacidades del API de </a:t>
            </a:r>
            <a:r>
              <a:rPr b="0" i="0" lang="es-ES" sz="1150" u="sng" cap="none" strike="noStrike">
                <a:solidFill>
                  <a:schemeClr val="dk1"/>
                </a:solidFill>
                <a:latin typeface="Comic Sans MS"/>
                <a:ea typeface="Comic Sans MS"/>
                <a:cs typeface="Comic Sans MS"/>
                <a:sym typeface="Comic Sans MS"/>
                <a:hlinkClick r:id="rId5">
                  <a:extLst>
                    <a:ext uri="{A12FA001-AC4F-418D-AE19-62706E023703}">
                      <ahyp:hlinkClr val="tx"/>
                    </a:ext>
                  </a:extLst>
                </a:hlinkClick>
              </a:rPr>
              <a:t>Docker</a:t>
            </a:r>
            <a:endParaRPr b="0" i="0" sz="1150" u="sng" cap="none" strike="noStrike">
              <a:solidFill>
                <a:schemeClr val="dk1"/>
              </a:solidFill>
              <a:latin typeface="Comic Sans MS"/>
              <a:ea typeface="Comic Sans MS"/>
              <a:cs typeface="Comic Sans MS"/>
              <a:sym typeface="Comic Sans MS"/>
            </a:endParaRPr>
          </a:p>
          <a:p>
            <a:pPr indent="-314325" lvl="0" marL="457200" marR="0" rtl="0" algn="l">
              <a:lnSpc>
                <a:spcPct val="115000"/>
              </a:lnSpc>
              <a:spcBef>
                <a:spcPts val="0"/>
              </a:spcBef>
              <a:spcAft>
                <a:spcPts val="0"/>
              </a:spcAft>
              <a:buClr>
                <a:schemeClr val="dk1"/>
              </a:buClr>
              <a:buSzPts val="1350"/>
              <a:buFont typeface="Arial"/>
              <a:buChar char="●"/>
            </a:pPr>
            <a:r>
              <a:rPr b="0" i="0" lang="es-ES" sz="1150" u="none" cap="none" strike="noStrike">
                <a:solidFill>
                  <a:schemeClr val="dk1"/>
                </a:solidFill>
                <a:latin typeface="Comic Sans MS"/>
                <a:ea typeface="Comic Sans MS"/>
                <a:cs typeface="Comic Sans MS"/>
                <a:sym typeface="Comic Sans MS"/>
              </a:rPr>
              <a:t>Cliente, es la línea de comandos representada por el comando </a:t>
            </a:r>
            <a:r>
              <a:rPr b="0" i="0" lang="es-ES" sz="950" u="none" cap="none" strike="noStrike">
                <a:solidFill>
                  <a:schemeClr val="dk1"/>
                </a:solidFill>
                <a:latin typeface="Comic Sans MS"/>
                <a:ea typeface="Comic Sans MS"/>
                <a:cs typeface="Comic Sans MS"/>
                <a:sym typeface="Comic Sans MS"/>
              </a:rPr>
              <a:t>docker</a:t>
            </a:r>
            <a:r>
              <a:rPr b="0" i="0" lang="es-ES" sz="1150" u="none" cap="none" strike="noStrike">
                <a:solidFill>
                  <a:schemeClr val="dk1"/>
                </a:solidFill>
                <a:latin typeface="Comic Sans MS"/>
                <a:ea typeface="Comic Sans MS"/>
                <a:cs typeface="Comic Sans MS"/>
                <a:sym typeface="Comic Sans MS"/>
              </a:rPr>
              <a:t>. El cliente habla vía el </a:t>
            </a:r>
            <a:r>
              <a:rPr b="0" i="1" lang="es-ES" sz="1150" u="none" cap="none" strike="noStrike">
                <a:solidFill>
                  <a:schemeClr val="dk1"/>
                </a:solidFill>
                <a:latin typeface="Comic Sans MS"/>
                <a:ea typeface="Comic Sans MS"/>
                <a:cs typeface="Comic Sans MS"/>
                <a:sym typeface="Comic Sans MS"/>
              </a:rPr>
              <a:t>API Rest</a:t>
            </a:r>
            <a:r>
              <a:rPr b="0" i="0" lang="es-ES" sz="1150" u="none" cap="none" strike="noStrike">
                <a:solidFill>
                  <a:schemeClr val="dk1"/>
                </a:solidFill>
                <a:latin typeface="Comic Sans MS"/>
                <a:ea typeface="Comic Sans MS"/>
                <a:cs typeface="Comic Sans MS"/>
                <a:sym typeface="Comic Sans MS"/>
              </a:rPr>
              <a:t> para poder ejecutar los comandos. Es lo que utilizaremos para poder ir gestionando el ciclo de vida de nuestras imágenes y contenedores.</a:t>
            </a:r>
            <a:endParaRPr b="0" i="0" sz="115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t/>
            </a:r>
            <a:endParaRPr b="0" i="0" sz="900" u="none" cap="none" strike="noStrike">
              <a:solidFill>
                <a:schemeClr val="dk1"/>
              </a:solidFill>
              <a:latin typeface="Comic Sans MS"/>
              <a:ea typeface="Comic Sans MS"/>
              <a:cs typeface="Comic Sans MS"/>
              <a:sym typeface="Comic Sans MS"/>
            </a:endParaRPr>
          </a:p>
        </p:txBody>
      </p:sp>
      <p:pic>
        <p:nvPicPr>
          <p:cNvPr id="225" name="Google Shape;225;p15"/>
          <p:cNvPicPr preferRelativeResize="0"/>
          <p:nvPr/>
        </p:nvPicPr>
        <p:blipFill rotWithShape="1">
          <a:blip r:embed="rId6">
            <a:alphaModFix/>
          </a:blip>
          <a:srcRect b="0" l="0" r="0" t="0"/>
          <a:stretch/>
        </p:blipFill>
        <p:spPr>
          <a:xfrm>
            <a:off x="5022450" y="2900775"/>
            <a:ext cx="2774950" cy="1793300"/>
          </a:xfrm>
          <a:prstGeom prst="rect">
            <a:avLst/>
          </a:prstGeom>
          <a:noFill/>
          <a:ln>
            <a:noFill/>
          </a:ln>
        </p:spPr>
      </p:pic>
      <p:pic>
        <p:nvPicPr>
          <p:cNvPr id="226" name="Google Shape;226;p15"/>
          <p:cNvPicPr preferRelativeResize="0"/>
          <p:nvPr/>
        </p:nvPicPr>
        <p:blipFill rotWithShape="1">
          <a:blip r:embed="rId7">
            <a:alphaModFix/>
          </a:blip>
          <a:srcRect b="0" l="0" r="0" t="0"/>
          <a:stretch/>
        </p:blipFill>
        <p:spPr>
          <a:xfrm>
            <a:off x="4601493" y="964638"/>
            <a:ext cx="4569582" cy="163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c4f012db66_0_32">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Instalación Docker</a:t>
            </a:r>
            <a:endParaRPr b="1" i="0" sz="2900" u="none" cap="none" strike="noStrike">
              <a:solidFill>
                <a:srgbClr val="1871C2"/>
              </a:solidFill>
              <a:latin typeface="Comic Sans MS"/>
              <a:ea typeface="Comic Sans MS"/>
              <a:cs typeface="Comic Sans MS"/>
              <a:sym typeface="Comic Sans MS"/>
            </a:endParaRPr>
          </a:p>
        </p:txBody>
      </p:sp>
      <p:sp>
        <p:nvSpPr>
          <p:cNvPr id="232" name="Google Shape;232;g2c4f012db66_0_32"/>
          <p:cNvSpPr txBox="1"/>
          <p:nvPr/>
        </p:nvSpPr>
        <p:spPr>
          <a:xfrm>
            <a:off x="432900" y="739900"/>
            <a:ext cx="8503500" cy="38790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1871C2"/>
              </a:buClr>
              <a:buSzPts val="1500"/>
              <a:buFont typeface="Comic Sans MS"/>
              <a:buChar char="●"/>
            </a:pPr>
            <a:r>
              <a:rPr b="1" i="0" lang="es-ES" sz="1500" u="none" cap="none" strike="noStrike">
                <a:solidFill>
                  <a:srgbClr val="1871C2"/>
                </a:solidFill>
                <a:latin typeface="Comic Sans MS"/>
                <a:ea typeface="Comic Sans MS"/>
                <a:cs typeface="Comic Sans MS"/>
                <a:sym typeface="Comic Sans MS"/>
              </a:rPr>
              <a:t>En </a:t>
            </a:r>
            <a:r>
              <a:rPr b="1" i="0" lang="es-ES" sz="1500" u="sng" cap="none" strike="noStrike">
                <a:solidFill>
                  <a:schemeClr val="hlink"/>
                </a:solidFill>
                <a:latin typeface="Comic Sans MS"/>
                <a:ea typeface="Comic Sans MS"/>
                <a:cs typeface="Comic Sans MS"/>
                <a:sym typeface="Comic Sans MS"/>
                <a:hlinkClick r:id="rId4"/>
              </a:rPr>
              <a:t>Windows</a:t>
            </a:r>
            <a:r>
              <a:rPr b="1" i="0" lang="es-ES" sz="1500" u="none" cap="none" strike="noStrike">
                <a:solidFill>
                  <a:srgbClr val="1871C2"/>
                </a:solidFill>
                <a:latin typeface="Comic Sans MS"/>
                <a:ea typeface="Comic Sans MS"/>
                <a:cs typeface="Comic Sans MS"/>
                <a:sym typeface="Comic Sans MS"/>
              </a:rPr>
              <a:t> instale Docker Desktop.</a:t>
            </a:r>
            <a:endParaRPr b="1" i="0" sz="1500" u="none" cap="none" strike="noStrike">
              <a:solidFill>
                <a:srgbClr val="1871C2"/>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71C2"/>
              </a:solidFill>
              <a:latin typeface="Comic Sans MS"/>
              <a:ea typeface="Comic Sans MS"/>
              <a:cs typeface="Comic Sans MS"/>
              <a:sym typeface="Comic Sans MS"/>
            </a:endParaRPr>
          </a:p>
          <a:p>
            <a:pPr indent="-323850" lvl="0" marL="457200" marR="0" rtl="0" algn="l">
              <a:lnSpc>
                <a:spcPct val="100000"/>
              </a:lnSpc>
              <a:spcBef>
                <a:spcPts val="0"/>
              </a:spcBef>
              <a:spcAft>
                <a:spcPts val="0"/>
              </a:spcAft>
              <a:buClr>
                <a:srgbClr val="1871C2"/>
              </a:buClr>
              <a:buSzPts val="1500"/>
              <a:buFont typeface="Comic Sans MS"/>
              <a:buChar char="●"/>
            </a:pPr>
            <a:r>
              <a:rPr b="1" i="0" lang="es-ES" sz="1500" u="none" cap="none" strike="noStrike">
                <a:solidFill>
                  <a:srgbClr val="1871C2"/>
                </a:solidFill>
                <a:latin typeface="Comic Sans MS"/>
                <a:ea typeface="Comic Sans MS"/>
                <a:cs typeface="Comic Sans MS"/>
                <a:sym typeface="Comic Sans MS"/>
              </a:rPr>
              <a:t>En </a:t>
            </a:r>
            <a:r>
              <a:rPr b="1" i="0" lang="es-ES" sz="1500" u="sng" cap="none" strike="noStrike">
                <a:solidFill>
                  <a:schemeClr val="hlink"/>
                </a:solidFill>
                <a:latin typeface="Comic Sans MS"/>
                <a:ea typeface="Comic Sans MS"/>
                <a:cs typeface="Comic Sans MS"/>
                <a:sym typeface="Comic Sans MS"/>
                <a:hlinkClick r:id="rId5"/>
              </a:rPr>
              <a:t>MacOS</a:t>
            </a:r>
            <a:r>
              <a:rPr b="1" i="0" lang="es-ES" sz="1500" u="none" cap="none" strike="noStrike">
                <a:solidFill>
                  <a:srgbClr val="1871C2"/>
                </a:solidFill>
                <a:latin typeface="Comic Sans MS"/>
                <a:ea typeface="Comic Sans MS"/>
                <a:cs typeface="Comic Sans MS"/>
                <a:sym typeface="Comic Sans MS"/>
              </a:rPr>
              <a:t> e instale Docker Desktop.</a:t>
            </a:r>
            <a:endParaRPr b="1" i="0" sz="1500" u="none" cap="none" strike="noStrike">
              <a:solidFill>
                <a:srgbClr val="1871C2"/>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71C2"/>
              </a:solidFill>
              <a:latin typeface="Comic Sans MS"/>
              <a:ea typeface="Comic Sans MS"/>
              <a:cs typeface="Comic Sans MS"/>
              <a:sym typeface="Comic Sans MS"/>
            </a:endParaRPr>
          </a:p>
          <a:p>
            <a:pPr indent="-323850" lvl="0" marL="457200" marR="0" rtl="0" algn="l">
              <a:lnSpc>
                <a:spcPct val="100000"/>
              </a:lnSpc>
              <a:spcBef>
                <a:spcPts val="0"/>
              </a:spcBef>
              <a:spcAft>
                <a:spcPts val="0"/>
              </a:spcAft>
              <a:buClr>
                <a:srgbClr val="1871C2"/>
              </a:buClr>
              <a:buSzPts val="1500"/>
              <a:buFont typeface="Comic Sans MS"/>
              <a:buChar char="●"/>
            </a:pPr>
            <a:r>
              <a:rPr b="1" i="0" lang="es-ES" sz="1500" u="sng" cap="none" strike="noStrike">
                <a:solidFill>
                  <a:srgbClr val="1871C2"/>
                </a:solidFill>
                <a:latin typeface="Comic Sans MS"/>
                <a:ea typeface="Comic Sans MS"/>
                <a:cs typeface="Comic Sans MS"/>
                <a:sym typeface="Comic Sans MS"/>
                <a:hlinkClick r:id="rId6">
                  <a:extLst>
                    <a:ext uri="{A12FA001-AC4F-418D-AE19-62706E023703}">
                      <ahyp:hlinkClr val="tx"/>
                    </a:ext>
                  </a:extLst>
                </a:hlinkClick>
              </a:rPr>
              <a:t>En distribuciones de Linux</a:t>
            </a:r>
            <a:endParaRPr b="1" i="0" sz="1500" u="none" cap="none" strike="noStrike">
              <a:solidFill>
                <a:srgbClr val="1871C2"/>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71C2"/>
              </a:solidFill>
              <a:latin typeface="Comic Sans MS"/>
              <a:ea typeface="Comic Sans MS"/>
              <a:cs typeface="Comic Sans MS"/>
              <a:sym typeface="Comic Sans MS"/>
            </a:endParaRPr>
          </a:p>
          <a:p>
            <a:pPr indent="-323850" lvl="0" marL="457200" marR="0" rtl="0" algn="l">
              <a:lnSpc>
                <a:spcPct val="100000"/>
              </a:lnSpc>
              <a:spcBef>
                <a:spcPts val="0"/>
              </a:spcBef>
              <a:spcAft>
                <a:spcPts val="0"/>
              </a:spcAft>
              <a:buClr>
                <a:srgbClr val="1871C2"/>
              </a:buClr>
              <a:buSzPts val="1500"/>
              <a:buFont typeface="Comic Sans MS"/>
              <a:buChar char="●"/>
            </a:pPr>
            <a:r>
              <a:rPr b="1" i="0" lang="es-ES" sz="1500" u="none" cap="none" strike="noStrike">
                <a:solidFill>
                  <a:srgbClr val="1871C2"/>
                </a:solidFill>
                <a:latin typeface="Comic Sans MS"/>
                <a:ea typeface="Comic Sans MS"/>
                <a:cs typeface="Comic Sans MS"/>
                <a:sym typeface="Comic Sans MS"/>
              </a:rPr>
              <a:t>Docker proporciona paquetes .deb y .rpm para las siguientes distribuciones y arquitecturas de Linux:</a:t>
            </a:r>
            <a:endParaRPr b="1" i="0" sz="1500" u="none" cap="none" strike="noStrike">
              <a:solidFill>
                <a:srgbClr val="1871C2"/>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71C2"/>
              </a:solidFill>
              <a:latin typeface="Comic Sans MS"/>
              <a:ea typeface="Comic Sans MS"/>
              <a:cs typeface="Comic Sans MS"/>
              <a:sym typeface="Comic Sans MS"/>
            </a:endParaRPr>
          </a:p>
          <a:p>
            <a:pPr indent="-323850" lvl="0" marL="457200" marR="0" rtl="0" algn="l">
              <a:lnSpc>
                <a:spcPct val="100000"/>
              </a:lnSpc>
              <a:spcBef>
                <a:spcPts val="0"/>
              </a:spcBef>
              <a:spcAft>
                <a:spcPts val="0"/>
              </a:spcAft>
              <a:buClr>
                <a:srgbClr val="1871C2"/>
              </a:buClr>
              <a:buSzPts val="1500"/>
              <a:buFont typeface="Comic Sans MS"/>
              <a:buChar char="●"/>
            </a:pPr>
            <a:r>
              <a:rPr b="1" i="0" lang="es-ES" sz="1500" u="none" cap="none" strike="noStrike">
                <a:solidFill>
                  <a:srgbClr val="1871C2"/>
                </a:solidFill>
                <a:latin typeface="Comic Sans MS"/>
                <a:ea typeface="Comic Sans MS"/>
                <a:cs typeface="Comic Sans MS"/>
                <a:sym typeface="Comic Sans MS"/>
              </a:rPr>
              <a:t>Plataforma X86_64 / amd64</a:t>
            </a:r>
            <a:endParaRPr b="1" i="0" sz="1500" u="none" cap="none" strike="noStrike">
              <a:solidFill>
                <a:srgbClr val="1871C2"/>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71C2"/>
              </a:solidFill>
              <a:latin typeface="Comic Sans MS"/>
              <a:ea typeface="Comic Sans MS"/>
              <a:cs typeface="Comic Sans MS"/>
              <a:sym typeface="Comic Sans MS"/>
            </a:endParaRPr>
          </a:p>
          <a:p>
            <a:pPr indent="0" lvl="0" marL="914400" marR="0" rtl="0" algn="l">
              <a:lnSpc>
                <a:spcPct val="100000"/>
              </a:lnSpc>
              <a:spcBef>
                <a:spcPts val="0"/>
              </a:spcBef>
              <a:spcAft>
                <a:spcPts val="0"/>
              </a:spcAft>
              <a:buClr>
                <a:srgbClr val="000000"/>
              </a:buClr>
              <a:buSzPts val="1500"/>
              <a:buFont typeface="Arial"/>
              <a:buNone/>
            </a:pPr>
            <a:r>
              <a:rPr b="1" i="0" lang="es-ES" sz="1500" u="sng" cap="none" strike="noStrike">
                <a:solidFill>
                  <a:srgbClr val="1871C2"/>
                </a:solidFill>
                <a:latin typeface="Comic Sans MS"/>
                <a:ea typeface="Comic Sans MS"/>
                <a:cs typeface="Comic Sans MS"/>
                <a:sym typeface="Comic Sans MS"/>
                <a:hlinkClick r:id="rId7">
                  <a:extLst>
                    <a:ext uri="{A12FA001-AC4F-418D-AE19-62706E023703}">
                      <ahyp:hlinkClr val="tx"/>
                    </a:ext>
                  </a:extLst>
                </a:hlinkClick>
              </a:rPr>
              <a:t>Ubuntu</a:t>
            </a:r>
            <a:r>
              <a:rPr b="1" i="0" lang="es-ES" sz="1500" u="none" cap="none" strike="noStrike">
                <a:solidFill>
                  <a:srgbClr val="1871C2"/>
                </a:solidFill>
                <a:latin typeface="Comic Sans MS"/>
                <a:ea typeface="Comic Sans MS"/>
                <a:cs typeface="Comic Sans MS"/>
                <a:sym typeface="Comic Sans MS"/>
              </a:rPr>
              <a:t> ✅</a:t>
            </a:r>
            <a:endParaRPr b="1" i="0" sz="1500" u="none" cap="none" strike="noStrike">
              <a:solidFill>
                <a:srgbClr val="1871C2"/>
              </a:solidFill>
              <a:latin typeface="Comic Sans MS"/>
              <a:ea typeface="Comic Sans MS"/>
              <a:cs typeface="Comic Sans MS"/>
              <a:sym typeface="Comic Sans MS"/>
            </a:endParaRPr>
          </a:p>
          <a:p>
            <a:pPr indent="0" lvl="0" marL="914400" marR="0" rtl="0" algn="l">
              <a:lnSpc>
                <a:spcPct val="100000"/>
              </a:lnSpc>
              <a:spcBef>
                <a:spcPts val="0"/>
              </a:spcBef>
              <a:spcAft>
                <a:spcPts val="0"/>
              </a:spcAft>
              <a:buClr>
                <a:srgbClr val="000000"/>
              </a:buClr>
              <a:buSzPts val="1500"/>
              <a:buFont typeface="Arial"/>
              <a:buNone/>
            </a:pPr>
            <a:r>
              <a:rPr b="1" i="0" lang="es-ES" sz="1500" u="sng" cap="none" strike="noStrike">
                <a:solidFill>
                  <a:srgbClr val="1871C2"/>
                </a:solidFill>
                <a:latin typeface="Comic Sans MS"/>
                <a:ea typeface="Comic Sans MS"/>
                <a:cs typeface="Comic Sans MS"/>
                <a:sym typeface="Comic Sans MS"/>
                <a:hlinkClick r:id="rId8">
                  <a:extLst>
                    <a:ext uri="{A12FA001-AC4F-418D-AE19-62706E023703}">
                      <ahyp:hlinkClr val="tx"/>
                    </a:ext>
                  </a:extLst>
                </a:hlinkClick>
              </a:rPr>
              <a:t>Debian</a:t>
            </a:r>
            <a:r>
              <a:rPr b="1" i="0" lang="es-ES" sz="1500" u="none" cap="none" strike="noStrike">
                <a:solidFill>
                  <a:srgbClr val="1871C2"/>
                </a:solidFill>
                <a:latin typeface="Comic Sans MS"/>
                <a:ea typeface="Comic Sans MS"/>
                <a:cs typeface="Comic Sans MS"/>
                <a:sym typeface="Comic Sans MS"/>
              </a:rPr>
              <a:t> ✅</a:t>
            </a:r>
            <a:endParaRPr b="1" i="0" sz="1500" u="none" cap="none" strike="noStrike">
              <a:solidFill>
                <a:srgbClr val="1871C2"/>
              </a:solidFill>
              <a:latin typeface="Comic Sans MS"/>
              <a:ea typeface="Comic Sans MS"/>
              <a:cs typeface="Comic Sans MS"/>
              <a:sym typeface="Comic Sans MS"/>
            </a:endParaRPr>
          </a:p>
          <a:p>
            <a:pPr indent="0" lvl="0" marL="914400" marR="0" rtl="0" algn="l">
              <a:lnSpc>
                <a:spcPct val="100000"/>
              </a:lnSpc>
              <a:spcBef>
                <a:spcPts val="0"/>
              </a:spcBef>
              <a:spcAft>
                <a:spcPts val="0"/>
              </a:spcAft>
              <a:buClr>
                <a:srgbClr val="000000"/>
              </a:buClr>
              <a:buSzPts val="1500"/>
              <a:buFont typeface="Arial"/>
              <a:buNone/>
            </a:pPr>
            <a:r>
              <a:rPr b="1" i="0" lang="es-ES" sz="1500" u="sng" cap="none" strike="noStrike">
                <a:solidFill>
                  <a:srgbClr val="1871C2"/>
                </a:solidFill>
                <a:latin typeface="Comic Sans MS"/>
                <a:ea typeface="Comic Sans MS"/>
                <a:cs typeface="Comic Sans MS"/>
                <a:sym typeface="Comic Sans MS"/>
                <a:hlinkClick r:id="rId9">
                  <a:extLst>
                    <a:ext uri="{A12FA001-AC4F-418D-AE19-62706E023703}">
                      <ahyp:hlinkClr val="tx"/>
                    </a:ext>
                  </a:extLst>
                </a:hlinkClick>
              </a:rPr>
              <a:t>Fedora</a:t>
            </a:r>
            <a:r>
              <a:rPr b="1" i="0" lang="es-ES" sz="1500" u="none" cap="none" strike="noStrike">
                <a:solidFill>
                  <a:srgbClr val="1871C2"/>
                </a:solidFill>
                <a:latin typeface="Comic Sans MS"/>
                <a:ea typeface="Comic Sans MS"/>
                <a:cs typeface="Comic Sans MS"/>
                <a:sym typeface="Comic Sans MS"/>
              </a:rPr>
              <a:t> ✅</a:t>
            </a:r>
            <a:endParaRPr b="1" i="0" sz="1500" u="none" cap="none" strike="noStrike">
              <a:solidFill>
                <a:srgbClr val="1871C2"/>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1871C2"/>
              </a:solidFill>
              <a:latin typeface="Comic Sans MS"/>
              <a:ea typeface="Comic Sans MS"/>
              <a:cs typeface="Comic Sans MS"/>
              <a:sym typeface="Comic Sans MS"/>
            </a:endParaRPr>
          </a:p>
          <a:p>
            <a:pPr indent="-323850" lvl="0" marL="457200" marR="0" rtl="0" algn="l">
              <a:lnSpc>
                <a:spcPct val="100000"/>
              </a:lnSpc>
              <a:spcBef>
                <a:spcPts val="0"/>
              </a:spcBef>
              <a:spcAft>
                <a:spcPts val="0"/>
              </a:spcAft>
              <a:buClr>
                <a:srgbClr val="1871C2"/>
              </a:buClr>
              <a:buSzPts val="1500"/>
              <a:buFont typeface="Comic Sans MS"/>
              <a:buChar char="●"/>
            </a:pPr>
            <a:r>
              <a:rPr b="1" i="0" lang="es-ES" sz="1500" u="sng" cap="none" strike="noStrike">
                <a:solidFill>
                  <a:schemeClr val="hlink"/>
                </a:solidFill>
                <a:latin typeface="Comic Sans MS"/>
                <a:ea typeface="Comic Sans MS"/>
                <a:cs typeface="Comic Sans MS"/>
                <a:sym typeface="Comic Sans MS"/>
                <a:hlinkClick r:id="rId10"/>
              </a:rPr>
              <a:t>Play with Docker</a:t>
            </a:r>
            <a:endParaRPr b="1" i="0" sz="15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c306e383b8_0_14"/>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238" name="Google Shape;238;g2c306e383b8_0_14">
            <a:hlinkClick r:id="rId3"/>
          </p:cNvPr>
          <p:cNvSpPr txBox="1"/>
          <p:nvPr>
            <p:ph idx="4294967295" type="ctrTitle"/>
          </p:nvPr>
        </p:nvSpPr>
        <p:spPr>
          <a:xfrm>
            <a:off x="131925" y="1804100"/>
            <a:ext cx="1943100" cy="87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990"/>
              <a:buFont typeface="Arial"/>
              <a:buNone/>
            </a:pPr>
            <a:r>
              <a:rPr b="1" i="0" lang="es-ES" sz="2210" u="none" cap="none" strike="noStrike">
                <a:solidFill>
                  <a:srgbClr val="1871C2"/>
                </a:solidFill>
                <a:latin typeface="Comic Sans MS"/>
                <a:ea typeface="Comic Sans MS"/>
                <a:cs typeface="Comic Sans MS"/>
                <a:sym typeface="Comic Sans MS"/>
              </a:rPr>
              <a:t>Management </a:t>
            </a:r>
            <a:endParaRPr b="1" i="0" sz="2210" u="none" cap="none" strike="noStrike">
              <a:solidFill>
                <a:srgbClr val="1871C2"/>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990"/>
              <a:buFont typeface="Arial"/>
              <a:buNone/>
            </a:pPr>
            <a:r>
              <a:rPr b="1" i="0" lang="es-ES" sz="2210" u="none" cap="none" strike="noStrike">
                <a:solidFill>
                  <a:srgbClr val="1871C2"/>
                </a:solidFill>
                <a:latin typeface="Comic Sans MS"/>
                <a:ea typeface="Comic Sans MS"/>
                <a:cs typeface="Comic Sans MS"/>
                <a:sym typeface="Comic Sans MS"/>
              </a:rPr>
              <a:t>Commands</a:t>
            </a:r>
            <a:endParaRPr b="1" i="0" sz="2210" u="none" cap="none" strike="noStrike">
              <a:solidFill>
                <a:srgbClr val="1871C2"/>
              </a:solidFill>
              <a:latin typeface="Comic Sans MS"/>
              <a:ea typeface="Comic Sans MS"/>
              <a:cs typeface="Comic Sans MS"/>
              <a:sym typeface="Comic Sans MS"/>
            </a:endParaRPr>
          </a:p>
        </p:txBody>
      </p:sp>
      <p:pic>
        <p:nvPicPr>
          <p:cNvPr id="239" name="Google Shape;239;g2c306e383b8_0_14"/>
          <p:cNvPicPr preferRelativeResize="0"/>
          <p:nvPr/>
        </p:nvPicPr>
        <p:blipFill rotWithShape="1">
          <a:blip r:embed="rId4">
            <a:alphaModFix/>
          </a:blip>
          <a:srcRect b="3605" l="0" r="0" t="0"/>
          <a:stretch/>
        </p:blipFill>
        <p:spPr>
          <a:xfrm>
            <a:off x="2515050" y="104275"/>
            <a:ext cx="6548177" cy="4380849"/>
          </a:xfrm>
          <a:prstGeom prst="rect">
            <a:avLst/>
          </a:prstGeom>
          <a:noFill/>
          <a:ln>
            <a:noFill/>
          </a:ln>
        </p:spPr>
      </p:pic>
      <p:sp>
        <p:nvSpPr>
          <p:cNvPr id="240" name="Google Shape;240;g2c306e383b8_0_14"/>
          <p:cNvSpPr txBox="1"/>
          <p:nvPr/>
        </p:nvSpPr>
        <p:spPr>
          <a:xfrm>
            <a:off x="131925" y="4485125"/>
            <a:ext cx="5389500" cy="2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u="sng">
                <a:solidFill>
                  <a:schemeClr val="hlink"/>
                </a:solidFill>
                <a:hlinkClick r:id="rId5"/>
              </a:rPr>
              <a:t>https://docs.docker.com/get-started/docker_cheatsheet.pdf</a:t>
            </a:r>
            <a:endParaRPr>
              <a:solidFill>
                <a:schemeClr val="dk2"/>
              </a:solidFill>
            </a:endParaRPr>
          </a:p>
          <a:p>
            <a:pPr indent="0" lvl="0" marL="0" rtl="0" algn="l">
              <a:spcBef>
                <a:spcPts val="0"/>
              </a:spcBef>
              <a:spcAft>
                <a:spcPts val="0"/>
              </a:spcAft>
              <a:buNone/>
            </a:pPr>
            <a:r>
              <a:rPr lang="es-ES" u="sng">
                <a:solidFill>
                  <a:schemeClr val="hlink"/>
                </a:solidFill>
                <a:hlinkClick r:id="rId6"/>
              </a:rPr>
              <a:t>https://docs.docker.com/reference/cli/docker/</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2d577e70cbb_0_6"/>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Peticiones docker ¿Como?</a:t>
            </a:r>
            <a:endParaRPr b="1" i="0" sz="2900" u="none" cap="none" strike="noStrike">
              <a:solidFill>
                <a:srgbClr val="1871C2"/>
              </a:solidFill>
              <a:latin typeface="Comic Sans MS"/>
              <a:ea typeface="Comic Sans MS"/>
              <a:cs typeface="Comic Sans MS"/>
              <a:sym typeface="Comic Sans MS"/>
            </a:endParaRPr>
          </a:p>
        </p:txBody>
      </p:sp>
      <p:sp>
        <p:nvSpPr>
          <p:cNvPr id="246" name="Google Shape;246;g2d577e70cbb_0_6"/>
          <p:cNvSpPr txBox="1"/>
          <p:nvPr/>
        </p:nvSpPr>
        <p:spPr>
          <a:xfrm>
            <a:off x="263200" y="969050"/>
            <a:ext cx="81534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a:solidFill>
                  <a:schemeClr val="dk1"/>
                </a:solidFill>
                <a:latin typeface="Comic Sans MS"/>
                <a:ea typeface="Comic Sans MS"/>
                <a:cs typeface="Comic Sans MS"/>
                <a:sym typeface="Comic Sans MS"/>
              </a:rPr>
              <a:t>El Docker daemon  recibe sus peticiones principalmente a través de:</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b="1" lang="es-ES">
                <a:solidFill>
                  <a:schemeClr val="dk1"/>
                </a:solidFill>
                <a:latin typeface="Comic Sans MS"/>
                <a:ea typeface="Comic Sans MS"/>
                <a:cs typeface="Comic Sans MS"/>
                <a:sym typeface="Comic Sans MS"/>
              </a:rPr>
              <a:t>S</a:t>
            </a:r>
            <a:r>
              <a:rPr b="1" lang="es-ES">
                <a:solidFill>
                  <a:schemeClr val="dk1"/>
                </a:solidFill>
                <a:latin typeface="Comic Sans MS"/>
                <a:ea typeface="Comic Sans MS"/>
                <a:cs typeface="Comic Sans MS"/>
                <a:sym typeface="Comic Sans MS"/>
              </a:rPr>
              <a:t>ocket de Unix</a:t>
            </a:r>
            <a:r>
              <a:rPr lang="es-ES">
                <a:solidFill>
                  <a:schemeClr val="dk1"/>
                </a:solidFill>
                <a:latin typeface="Comic Sans MS"/>
                <a:ea typeface="Comic Sans MS"/>
                <a:cs typeface="Comic Sans MS"/>
                <a:sym typeface="Comic Sans MS"/>
              </a:rPr>
              <a:t> </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Font typeface="Comic Sans MS"/>
              <a:buChar char="●"/>
            </a:pPr>
            <a:r>
              <a:rPr b="1" lang="es-ES">
                <a:solidFill>
                  <a:schemeClr val="dk1"/>
                </a:solidFill>
                <a:latin typeface="Comic Sans MS"/>
                <a:ea typeface="Comic Sans MS"/>
                <a:cs typeface="Comic Sans MS"/>
                <a:sym typeface="Comic Sans MS"/>
              </a:rPr>
              <a:t>S</a:t>
            </a:r>
            <a:r>
              <a:rPr b="1" lang="es-ES">
                <a:solidFill>
                  <a:schemeClr val="dk1"/>
                </a:solidFill>
                <a:latin typeface="Comic Sans MS"/>
                <a:ea typeface="Comic Sans MS"/>
                <a:cs typeface="Comic Sans MS"/>
                <a:sym typeface="Comic Sans MS"/>
              </a:rPr>
              <a:t>ocket TCP</a:t>
            </a:r>
            <a:endParaRPr b="1">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l">
              <a:lnSpc>
                <a:spcPct val="115000"/>
              </a:lnSpc>
              <a:spcBef>
                <a:spcPts val="0"/>
              </a:spcBef>
              <a:spcAft>
                <a:spcPts val="0"/>
              </a:spcAft>
              <a:buNone/>
            </a:pPr>
            <a:r>
              <a:rPr lang="es-ES">
                <a:solidFill>
                  <a:schemeClr val="dk1"/>
                </a:solidFill>
                <a:latin typeface="Comic Sans MS"/>
                <a:ea typeface="Comic Sans MS"/>
                <a:cs typeface="Comic Sans MS"/>
                <a:sym typeface="Comic Sans MS"/>
              </a:rPr>
              <a:t>La </a:t>
            </a:r>
            <a:r>
              <a:rPr lang="es-ES">
                <a:solidFill>
                  <a:schemeClr val="dk1"/>
                </a:solidFill>
                <a:latin typeface="Comic Sans MS"/>
                <a:ea typeface="Comic Sans MS"/>
                <a:cs typeface="Comic Sans MS"/>
                <a:sym typeface="Comic Sans MS"/>
              </a:rPr>
              <a:t>comunicación</a:t>
            </a:r>
            <a:r>
              <a:rPr lang="es-ES">
                <a:solidFill>
                  <a:schemeClr val="dk1"/>
                </a:solidFill>
                <a:latin typeface="Comic Sans MS"/>
                <a:ea typeface="Comic Sans MS"/>
                <a:cs typeface="Comic Sans MS"/>
                <a:sym typeface="Comic Sans MS"/>
              </a:rPr>
              <a:t> entre el docker client y el docker daemon las podemos hacer mediante </a:t>
            </a:r>
            <a:r>
              <a:rPr lang="es-ES">
                <a:solidFill>
                  <a:schemeClr val="dk1"/>
                </a:solidFill>
                <a:latin typeface="Comic Sans MS"/>
                <a:ea typeface="Comic Sans MS"/>
                <a:cs typeface="Comic Sans MS"/>
                <a:sym typeface="Comic Sans MS"/>
              </a:rPr>
              <a:t>cualquier</a:t>
            </a:r>
            <a:r>
              <a:rPr lang="es-ES">
                <a:solidFill>
                  <a:schemeClr val="dk1"/>
                </a:solidFill>
                <a:latin typeface="Comic Sans MS"/>
                <a:ea typeface="Comic Sans MS"/>
                <a:cs typeface="Comic Sans MS"/>
                <a:sym typeface="Comic Sans MS"/>
              </a:rPr>
              <a:t> de estas 2 interfaces.</a:t>
            </a:r>
            <a:br>
              <a:rPr lang="es-ES">
                <a:solidFill>
                  <a:schemeClr val="dk1"/>
                </a:solidFill>
                <a:latin typeface="Comic Sans MS"/>
                <a:ea typeface="Comic Sans MS"/>
                <a:cs typeface="Comic Sans MS"/>
                <a:sym typeface="Comic Sans MS"/>
              </a:rPr>
            </a:br>
            <a:br>
              <a:rPr lang="es-ES">
                <a:solidFill>
                  <a:schemeClr val="dk1"/>
                </a:solidFill>
                <a:latin typeface="Comic Sans MS"/>
                <a:ea typeface="Comic Sans MS"/>
                <a:cs typeface="Comic Sans MS"/>
                <a:sym typeface="Comic Sans MS"/>
              </a:rPr>
            </a:br>
            <a:r>
              <a:rPr lang="es-ES">
                <a:solidFill>
                  <a:schemeClr val="dk1"/>
                </a:solidFill>
                <a:latin typeface="Comic Sans MS"/>
                <a:ea typeface="Comic Sans MS"/>
                <a:cs typeface="Comic Sans MS"/>
                <a:sym typeface="Comic Sans MS"/>
              </a:rPr>
              <a:t>El uso de </a:t>
            </a:r>
            <a:r>
              <a:rPr lang="es-ES">
                <a:solidFill>
                  <a:schemeClr val="dk1"/>
                </a:solidFill>
                <a:latin typeface="Comic Sans MS"/>
                <a:ea typeface="Comic Sans MS"/>
                <a:cs typeface="Comic Sans MS"/>
                <a:sym typeface="Comic Sans MS"/>
              </a:rPr>
              <a:t>cualquiera</a:t>
            </a:r>
            <a:r>
              <a:rPr lang="es-ES">
                <a:solidFill>
                  <a:schemeClr val="dk1"/>
                </a:solidFill>
                <a:latin typeface="Comic Sans MS"/>
                <a:ea typeface="Comic Sans MS"/>
                <a:cs typeface="Comic Sans MS"/>
                <a:sym typeface="Comic Sans MS"/>
              </a:rPr>
              <a:t> de estas opciones NO excluye poder usar la otra. </a:t>
            </a:r>
            <a:endParaRPr>
              <a:latin typeface="Comic Sans MS"/>
              <a:ea typeface="Comic Sans MS"/>
              <a:cs typeface="Comic Sans MS"/>
              <a:sym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d56a3e97c8_0_111"/>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Socket de docker para conexiones locales</a:t>
            </a:r>
            <a:endParaRPr b="1" i="0" sz="2900" u="none" cap="none" strike="noStrike">
              <a:solidFill>
                <a:srgbClr val="1871C2"/>
              </a:solidFill>
              <a:latin typeface="Comic Sans MS"/>
              <a:ea typeface="Comic Sans MS"/>
              <a:cs typeface="Comic Sans MS"/>
              <a:sym typeface="Comic Sans MS"/>
            </a:endParaRPr>
          </a:p>
        </p:txBody>
      </p:sp>
      <p:sp>
        <p:nvSpPr>
          <p:cNvPr id="252" name="Google Shape;252;g2d56a3e97c8_0_111"/>
          <p:cNvSpPr txBox="1"/>
          <p:nvPr/>
        </p:nvSpPr>
        <p:spPr>
          <a:xfrm>
            <a:off x="495425" y="2707225"/>
            <a:ext cx="79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lang="es-ES">
                <a:solidFill>
                  <a:schemeClr val="dk1"/>
                </a:solidFill>
                <a:latin typeface="Comic Sans MS"/>
                <a:ea typeface="Comic Sans MS"/>
                <a:cs typeface="Comic Sans MS"/>
                <a:sym typeface="Comic Sans MS"/>
              </a:rPr>
              <a:t>Por defecto Docker escucha solamente en un socket local, ubicado en /var/run/docker.sock</a:t>
            </a:r>
            <a:endParaRPr>
              <a:solidFill>
                <a:schemeClr val="dk1"/>
              </a:solidFill>
              <a:latin typeface="Comic Sans MS"/>
              <a:ea typeface="Comic Sans MS"/>
              <a:cs typeface="Comic Sans MS"/>
              <a:sym typeface="Comic Sans MS"/>
            </a:endParaRPr>
          </a:p>
        </p:txBody>
      </p:sp>
      <p:sp>
        <p:nvSpPr>
          <p:cNvPr id="253" name="Google Shape;253;g2d56a3e97c8_0_111"/>
          <p:cNvSpPr txBox="1"/>
          <p:nvPr/>
        </p:nvSpPr>
        <p:spPr>
          <a:xfrm>
            <a:off x="495425" y="1157625"/>
            <a:ext cx="8526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a:latin typeface="Comic Sans MS"/>
                <a:ea typeface="Comic Sans MS"/>
                <a:cs typeface="Comic Sans MS"/>
                <a:sym typeface="Comic Sans MS"/>
              </a:rPr>
              <a:t>El socket de Docker es un archivo especial de Unix que permite la comunicación entre los componentes del cliente y el servidor Docker </a:t>
            </a:r>
            <a:r>
              <a:rPr lang="es-ES">
                <a:latin typeface="Comic Sans MS"/>
                <a:ea typeface="Comic Sans MS"/>
                <a:cs typeface="Comic Sans MS"/>
                <a:sym typeface="Comic Sans MS"/>
              </a:rPr>
              <a:t>corriendo</a:t>
            </a:r>
            <a:r>
              <a:rPr lang="es-ES">
                <a:latin typeface="Comic Sans MS"/>
                <a:ea typeface="Comic Sans MS"/>
                <a:cs typeface="Comic Sans MS"/>
                <a:sym typeface="Comic Sans MS"/>
              </a:rPr>
              <a:t> sobre el </a:t>
            </a:r>
            <a:r>
              <a:rPr lang="es-ES">
                <a:latin typeface="Comic Sans MS"/>
                <a:ea typeface="Comic Sans MS"/>
                <a:cs typeface="Comic Sans MS"/>
                <a:sym typeface="Comic Sans MS"/>
              </a:rPr>
              <a:t>mismo</a:t>
            </a:r>
            <a:r>
              <a:rPr lang="es-ES">
                <a:latin typeface="Comic Sans MS"/>
                <a:ea typeface="Comic Sans MS"/>
                <a:cs typeface="Comic Sans MS"/>
                <a:sym typeface="Comic Sans MS"/>
              </a:rPr>
              <a:t> sistema operativo.</a:t>
            </a:r>
            <a:endParaRPr>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a:latin typeface="Comic Sans MS"/>
              <a:ea typeface="Comic Sans MS"/>
              <a:cs typeface="Comic Sans MS"/>
              <a:sym typeface="Comic Sans MS"/>
            </a:endParaRPr>
          </a:p>
          <a:p>
            <a:pPr indent="0" lvl="0" marL="0" rtl="0" algn="l">
              <a:lnSpc>
                <a:spcPct val="115000"/>
              </a:lnSpc>
              <a:spcBef>
                <a:spcPts val="0"/>
              </a:spcBef>
              <a:spcAft>
                <a:spcPts val="0"/>
              </a:spcAft>
              <a:buNone/>
            </a:pPr>
            <a:r>
              <a:rPr lang="es-ES">
                <a:latin typeface="Comic Sans MS"/>
                <a:ea typeface="Comic Sans MS"/>
                <a:cs typeface="Comic Sans MS"/>
                <a:sym typeface="Comic Sans MS"/>
              </a:rPr>
              <a:t>El demonio de Docker escucha en este archivo para recibir solicitudes de los clientes y devolver respuestas.</a:t>
            </a:r>
            <a:endParaRPr>
              <a:latin typeface="Comic Sans MS"/>
              <a:ea typeface="Comic Sans MS"/>
              <a:cs typeface="Comic Sans MS"/>
              <a:sym typeface="Comic Sans MS"/>
            </a:endParaRPr>
          </a:p>
        </p:txBody>
      </p:sp>
      <p:sp>
        <p:nvSpPr>
          <p:cNvPr id="254" name="Google Shape;254;g2d56a3e97c8_0_111"/>
          <p:cNvSpPr txBox="1"/>
          <p:nvPr/>
        </p:nvSpPr>
        <p:spPr>
          <a:xfrm>
            <a:off x="495425" y="3265625"/>
            <a:ext cx="846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solidFill>
                  <a:schemeClr val="dk1"/>
                </a:solidFill>
                <a:latin typeface="Comic Sans MS"/>
                <a:ea typeface="Comic Sans MS"/>
                <a:cs typeface="Comic Sans MS"/>
                <a:sym typeface="Comic Sans MS"/>
              </a:rPr>
              <a:t>Este archivo es de tipo </a:t>
            </a:r>
            <a:r>
              <a:rPr b="1" lang="es-ES">
                <a:solidFill>
                  <a:schemeClr val="dk1"/>
                </a:solidFill>
                <a:latin typeface="Comic Sans MS"/>
                <a:ea typeface="Comic Sans MS"/>
                <a:cs typeface="Comic Sans MS"/>
                <a:sym typeface="Comic Sans MS"/>
              </a:rPr>
              <a:t>socket Unix</a:t>
            </a:r>
            <a:r>
              <a:rPr lang="es-ES">
                <a:solidFill>
                  <a:schemeClr val="dk1"/>
                </a:solidFill>
                <a:latin typeface="Comic Sans MS"/>
                <a:ea typeface="Comic Sans MS"/>
                <a:cs typeface="Comic Sans MS"/>
                <a:sym typeface="Comic Sans MS"/>
              </a:rPr>
              <a:t> y permite que las aplicaciones en el sistema (como el cliente de Docker) se comuniquen con el demonio Docker local sin necesidad de usar HTTP o redes externas.</a:t>
            </a:r>
            <a:endParaRPr>
              <a:latin typeface="Comic Sans MS"/>
              <a:ea typeface="Comic Sans MS"/>
              <a:cs typeface="Comic Sans MS"/>
              <a:sym typeface="Comic Sans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d55822efcc_1_0">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a:t>
            </a:r>
            <a:r>
              <a:rPr b="1" lang="es-ES" sz="2900">
                <a:solidFill>
                  <a:srgbClr val="1871C2"/>
                </a:solidFill>
                <a:latin typeface="Comic Sans MS"/>
                <a:ea typeface="Comic Sans MS"/>
                <a:cs typeface="Comic Sans MS"/>
                <a:sym typeface="Comic Sans MS"/>
              </a:rPr>
              <a:t>Cómo</a:t>
            </a:r>
            <a:r>
              <a:rPr b="1" lang="es-ES" sz="2900">
                <a:solidFill>
                  <a:srgbClr val="1871C2"/>
                </a:solidFill>
                <a:latin typeface="Comic Sans MS"/>
                <a:ea typeface="Comic Sans MS"/>
                <a:cs typeface="Comic Sans MS"/>
                <a:sym typeface="Comic Sans MS"/>
              </a:rPr>
              <a:t> configurar Docker?</a:t>
            </a:r>
            <a:endParaRPr b="1" i="0" sz="2900" u="none" cap="none" strike="noStrike">
              <a:solidFill>
                <a:srgbClr val="1871C2"/>
              </a:solidFill>
              <a:latin typeface="Comic Sans MS"/>
              <a:ea typeface="Comic Sans MS"/>
              <a:cs typeface="Comic Sans MS"/>
              <a:sym typeface="Comic Sans MS"/>
            </a:endParaRPr>
          </a:p>
        </p:txBody>
      </p:sp>
      <p:sp>
        <p:nvSpPr>
          <p:cNvPr id="260" name="Google Shape;260;g2d55822efcc_1_0"/>
          <p:cNvSpPr txBox="1"/>
          <p:nvPr/>
        </p:nvSpPr>
        <p:spPr>
          <a:xfrm>
            <a:off x="263200" y="717725"/>
            <a:ext cx="7977300" cy="485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lang="es-ES">
                <a:solidFill>
                  <a:schemeClr val="dk1"/>
                </a:solidFill>
                <a:latin typeface="Comic Sans MS"/>
                <a:ea typeface="Comic Sans MS"/>
                <a:cs typeface="Comic Sans MS"/>
                <a:sym typeface="Comic Sans MS"/>
              </a:rPr>
              <a:t>Existen 2 maneras de configurar docker:</a:t>
            </a:r>
            <a:br>
              <a:rPr lang="es-ES">
                <a:solidFill>
                  <a:schemeClr val="dk1"/>
                </a:solidFill>
                <a:latin typeface="Comic Sans MS"/>
                <a:ea typeface="Comic Sans MS"/>
                <a:cs typeface="Comic Sans MS"/>
                <a:sym typeface="Comic Sans MS"/>
              </a:rPr>
            </a:br>
            <a:endParaRPr>
              <a:solidFill>
                <a:schemeClr val="dk1"/>
              </a:solidFill>
              <a:latin typeface="Comic Sans MS"/>
              <a:ea typeface="Comic Sans MS"/>
              <a:cs typeface="Comic Sans MS"/>
              <a:sym typeface="Comic Sans MS"/>
            </a:endParaRPr>
          </a:p>
          <a:p>
            <a:pPr indent="-317500" lvl="0" marL="457200" marR="0" rtl="0" algn="l">
              <a:lnSpc>
                <a:spcPct val="115000"/>
              </a:lnSpc>
              <a:spcBef>
                <a:spcPts val="0"/>
              </a:spcBef>
              <a:spcAft>
                <a:spcPts val="0"/>
              </a:spcAft>
              <a:buClr>
                <a:schemeClr val="dk1"/>
              </a:buClr>
              <a:buSzPts val="1400"/>
              <a:buFont typeface="Comic Sans MS"/>
              <a:buChar char="●"/>
            </a:pPr>
            <a:r>
              <a:rPr lang="es-ES">
                <a:solidFill>
                  <a:schemeClr val="dk1"/>
                </a:solidFill>
                <a:latin typeface="Comic Sans MS"/>
                <a:ea typeface="Comic Sans MS"/>
                <a:cs typeface="Comic Sans MS"/>
                <a:sym typeface="Comic Sans MS"/>
              </a:rPr>
              <a:t>Vía</a:t>
            </a:r>
            <a:r>
              <a:rPr lang="es-ES">
                <a:solidFill>
                  <a:schemeClr val="dk1"/>
                </a:solidFill>
                <a:latin typeface="Comic Sans MS"/>
                <a:ea typeface="Comic Sans MS"/>
                <a:cs typeface="Comic Sans MS"/>
                <a:sym typeface="Comic Sans MS"/>
              </a:rPr>
              <a:t> </a:t>
            </a:r>
            <a:r>
              <a:rPr lang="es-ES">
                <a:solidFill>
                  <a:schemeClr val="dk1"/>
                </a:solidFill>
                <a:latin typeface="Comic Sans MS"/>
                <a:ea typeface="Comic Sans MS"/>
                <a:cs typeface="Comic Sans MS"/>
                <a:sym typeface="Comic Sans MS"/>
              </a:rPr>
              <a:t>parámetros</a:t>
            </a:r>
            <a:r>
              <a:rPr lang="es-ES">
                <a:solidFill>
                  <a:schemeClr val="dk1"/>
                </a:solidFill>
                <a:latin typeface="Comic Sans MS"/>
                <a:ea typeface="Comic Sans MS"/>
                <a:cs typeface="Comic Sans MS"/>
                <a:sym typeface="Comic Sans MS"/>
              </a:rPr>
              <a:t> (flags) enviados al docker daemon</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a:p>
            <a:pPr indent="-317500" lvl="0" marL="457200" marR="0" rtl="0" algn="l">
              <a:lnSpc>
                <a:spcPct val="115000"/>
              </a:lnSpc>
              <a:spcBef>
                <a:spcPts val="0"/>
              </a:spcBef>
              <a:spcAft>
                <a:spcPts val="0"/>
              </a:spcAft>
              <a:buClr>
                <a:schemeClr val="dk1"/>
              </a:buClr>
              <a:buSzPts val="1400"/>
              <a:buFont typeface="Comic Sans MS"/>
              <a:buChar char="●"/>
            </a:pPr>
            <a:r>
              <a:rPr lang="es-ES">
                <a:solidFill>
                  <a:schemeClr val="dk1"/>
                </a:solidFill>
                <a:latin typeface="Comic Sans MS"/>
                <a:ea typeface="Comic Sans MS"/>
                <a:cs typeface="Comic Sans MS"/>
                <a:sym typeface="Comic Sans MS"/>
              </a:rPr>
              <a:t>Usando un archivo de configuración con formato json</a:t>
            </a:r>
            <a:endParaRPr>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t/>
            </a:r>
            <a:endParaRPr>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Podemos usar una combinación de ambas maneras siempre y cuando la misma opción no se repita.</a:t>
            </a:r>
            <a:endParaRPr>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t/>
            </a:r>
            <a:endParaRPr>
              <a:solidFill>
                <a:schemeClr val="dk1"/>
              </a:solidFill>
              <a:latin typeface="Comic Sans MS"/>
              <a:ea typeface="Comic Sans MS"/>
              <a:cs typeface="Comic Sans MS"/>
              <a:sym typeface="Comic Sans MS"/>
            </a:endParaRPr>
          </a:p>
        </p:txBody>
      </p:sp>
      <p:pic>
        <p:nvPicPr>
          <p:cNvPr id="261" name="Google Shape;261;g2d55822efcc_1_0"/>
          <p:cNvPicPr preferRelativeResize="0"/>
          <p:nvPr/>
        </p:nvPicPr>
        <p:blipFill>
          <a:blip r:embed="rId4">
            <a:alphaModFix/>
          </a:blip>
          <a:stretch>
            <a:fillRect/>
          </a:stretch>
        </p:blipFill>
        <p:spPr>
          <a:xfrm>
            <a:off x="187000" y="1580025"/>
            <a:ext cx="8784799" cy="1343025"/>
          </a:xfrm>
          <a:prstGeom prst="rect">
            <a:avLst/>
          </a:prstGeom>
          <a:noFill/>
          <a:ln>
            <a:noFill/>
          </a:ln>
        </p:spPr>
      </p:pic>
      <p:pic>
        <p:nvPicPr>
          <p:cNvPr id="262" name="Google Shape;262;g2d55822efcc_1_0"/>
          <p:cNvPicPr preferRelativeResize="0"/>
          <p:nvPr/>
        </p:nvPicPr>
        <p:blipFill rotWithShape="1">
          <a:blip r:embed="rId5">
            <a:alphaModFix/>
          </a:blip>
          <a:srcRect b="11038" l="-2817" r="0" t="7554"/>
          <a:stretch/>
        </p:blipFill>
        <p:spPr>
          <a:xfrm>
            <a:off x="198775" y="3361225"/>
            <a:ext cx="5448125" cy="1093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3"/>
          <p:cNvSpPr txBox="1"/>
          <p:nvPr/>
        </p:nvSpPr>
        <p:spPr>
          <a:xfrm>
            <a:off x="301575" y="1645450"/>
            <a:ext cx="8166000" cy="2956500"/>
          </a:xfrm>
          <a:prstGeom prst="rect">
            <a:avLst/>
          </a:prstGeom>
          <a:noFill/>
          <a:ln>
            <a:noFill/>
          </a:ln>
        </p:spPr>
        <p:txBody>
          <a:bodyPr anchorCtr="0" anchor="t" bIns="51425" lIns="51425" spcFirstLastPara="1" rIns="51425" wrap="square" tIns="51425">
            <a:noAutofit/>
          </a:bodyPr>
          <a:lstStyle/>
          <a:p>
            <a:pPr indent="0" lvl="0" marL="0" marR="190500" rtl="0" algn="l">
              <a:lnSpc>
                <a:spcPct val="115000"/>
              </a:lnSpc>
              <a:spcBef>
                <a:spcPts val="3200"/>
              </a:spcBef>
              <a:spcAft>
                <a:spcPts val="0"/>
              </a:spcAft>
              <a:buClr>
                <a:srgbClr val="000000"/>
              </a:buClr>
              <a:buSzPts val="1150"/>
              <a:buFont typeface="Arial"/>
              <a:buNone/>
            </a:pPr>
            <a:r>
              <a:rPr b="1" i="0" lang="es-ES" sz="1150" u="none" cap="none" strike="noStrike">
                <a:solidFill>
                  <a:srgbClr val="575756"/>
                </a:solidFill>
                <a:highlight>
                  <a:srgbClr val="FFFFFF"/>
                </a:highlight>
                <a:latin typeface="Raleway"/>
                <a:ea typeface="Raleway"/>
                <a:cs typeface="Raleway"/>
                <a:sym typeface="Raleway"/>
              </a:rPr>
              <a:t>Estudios y certificaciones</a:t>
            </a:r>
            <a:endParaRPr b="1" i="0" sz="1150" u="none" cap="none" strike="noStrike">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2300"/>
              </a:spcBef>
              <a:spcAft>
                <a:spcPts val="0"/>
              </a:spcAft>
              <a:buClr>
                <a:srgbClr val="575756"/>
              </a:buClr>
              <a:buSzPts val="1150"/>
              <a:buFont typeface="Raleway"/>
              <a:buChar char="●"/>
            </a:pPr>
            <a:r>
              <a:rPr b="1" i="0" lang="es-ES" sz="1150" u="none" cap="none" strike="noStrike">
                <a:solidFill>
                  <a:srgbClr val="575756"/>
                </a:solidFill>
                <a:highlight>
                  <a:srgbClr val="FFFFFF"/>
                </a:highlight>
                <a:latin typeface="Raleway"/>
                <a:ea typeface="Raleway"/>
                <a:cs typeface="Raleway"/>
                <a:sym typeface="Raleway"/>
              </a:rPr>
              <a:t>Ingeniero en Sistemas </a:t>
            </a:r>
            <a:r>
              <a:rPr b="1" lang="es-ES" sz="1150">
                <a:solidFill>
                  <a:srgbClr val="575756"/>
                </a:solidFill>
                <a:highlight>
                  <a:srgbClr val="FFFFFF"/>
                </a:highlight>
                <a:latin typeface="Raleway"/>
                <a:ea typeface="Raleway"/>
                <a:cs typeface="Raleway"/>
                <a:sym typeface="Raleway"/>
              </a:rPr>
              <a:t>Informáticos</a:t>
            </a:r>
            <a:r>
              <a:rPr b="1" lang="es-ES" sz="1150">
                <a:solidFill>
                  <a:srgbClr val="575756"/>
                </a:solidFill>
                <a:highlight>
                  <a:srgbClr val="FFFFFF"/>
                </a:highlight>
                <a:latin typeface="Raleway"/>
                <a:ea typeface="Raleway"/>
                <a:cs typeface="Raleway"/>
                <a:sym typeface="Raleway"/>
              </a:rPr>
              <a:t> y de computación EPN</a:t>
            </a:r>
            <a:endParaRPr b="1" sz="1150">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lang="es-ES" sz="1150">
                <a:solidFill>
                  <a:srgbClr val="575756"/>
                </a:solidFill>
                <a:highlight>
                  <a:schemeClr val="lt1"/>
                </a:highlight>
                <a:latin typeface="Raleway"/>
                <a:ea typeface="Raleway"/>
                <a:cs typeface="Raleway"/>
                <a:sym typeface="Raleway"/>
              </a:rPr>
              <a:t>Master en Gerencia de IT EPN</a:t>
            </a:r>
            <a:endParaRPr b="1" sz="1150">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lang="es-ES" sz="1150">
                <a:solidFill>
                  <a:srgbClr val="575756"/>
                </a:solidFill>
                <a:highlight>
                  <a:srgbClr val="FFFFFF"/>
                </a:highlight>
                <a:latin typeface="Raleway"/>
                <a:ea typeface="Raleway"/>
                <a:cs typeface="Raleway"/>
                <a:sym typeface="Raleway"/>
              </a:rPr>
              <a:t>Kubernetes Application Developer (CKAD)</a:t>
            </a:r>
            <a:endParaRPr b="1" i="0" sz="1150" u="none" cap="none" strike="noStrike">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i="0" lang="es-ES" sz="1150" u="none" cap="none" strike="noStrike">
                <a:solidFill>
                  <a:srgbClr val="575756"/>
                </a:solidFill>
                <a:highlight>
                  <a:srgbClr val="FFFFFF"/>
                </a:highlight>
                <a:latin typeface="Raleway"/>
                <a:ea typeface="Raleway"/>
                <a:cs typeface="Raleway"/>
                <a:sym typeface="Raleway"/>
              </a:rPr>
              <a:t>Kubernetes Administrator (CKA)</a:t>
            </a:r>
            <a:endParaRPr b="1" i="0" sz="1150" u="none" cap="none" strike="noStrike">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i="0" lang="es-ES" sz="1150" u="none" cap="none" strike="noStrike">
                <a:solidFill>
                  <a:srgbClr val="575756"/>
                </a:solidFill>
                <a:highlight>
                  <a:srgbClr val="FFFFFF"/>
                </a:highlight>
                <a:latin typeface="Raleway"/>
                <a:ea typeface="Raleway"/>
                <a:cs typeface="Raleway"/>
                <a:sym typeface="Raleway"/>
              </a:rPr>
              <a:t>Kubernetes Security (CKS)</a:t>
            </a:r>
            <a:endParaRPr b="1" i="0" sz="1150" u="none" cap="none" strike="noStrike">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i="0" lang="es-ES" sz="1150" u="none" cap="none" strike="noStrike">
                <a:solidFill>
                  <a:srgbClr val="575756"/>
                </a:solidFill>
                <a:highlight>
                  <a:srgbClr val="FFFFFF"/>
                </a:highlight>
                <a:latin typeface="Raleway"/>
                <a:ea typeface="Raleway"/>
                <a:cs typeface="Raleway"/>
                <a:sym typeface="Raleway"/>
              </a:rPr>
              <a:t>Kubernetes and Cloud Native Associate (KCNA)</a:t>
            </a:r>
            <a:endParaRPr b="1" i="0" sz="1150" u="none" cap="none" strike="noStrike">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lang="es-ES" sz="1150">
                <a:solidFill>
                  <a:srgbClr val="575756"/>
                </a:solidFill>
                <a:highlight>
                  <a:srgbClr val="FFFFFF"/>
                </a:highlight>
                <a:latin typeface="Raleway"/>
                <a:ea typeface="Raleway"/>
                <a:cs typeface="Raleway"/>
                <a:sym typeface="Raleway"/>
              </a:rPr>
              <a:t>Kubernetes and Cloud Security Associate (KCSA)</a:t>
            </a:r>
            <a:endParaRPr b="1" i="0" sz="1150" u="none" cap="none" strike="noStrike">
              <a:solidFill>
                <a:srgbClr val="575756"/>
              </a:solidFill>
              <a:highlight>
                <a:srgbClr val="FFFFFF"/>
              </a:highlight>
              <a:latin typeface="Raleway"/>
              <a:ea typeface="Raleway"/>
              <a:cs typeface="Raleway"/>
              <a:sym typeface="Raleway"/>
            </a:endParaRPr>
          </a:p>
          <a:p>
            <a:pPr indent="-301625" lvl="0" marL="719999" marR="190500" rtl="0" algn="l">
              <a:lnSpc>
                <a:spcPct val="115000"/>
              </a:lnSpc>
              <a:spcBef>
                <a:spcPts val="0"/>
              </a:spcBef>
              <a:spcAft>
                <a:spcPts val="0"/>
              </a:spcAft>
              <a:buClr>
                <a:srgbClr val="575756"/>
              </a:buClr>
              <a:buSzPts val="1150"/>
              <a:buFont typeface="Raleway"/>
              <a:buChar char="●"/>
            </a:pPr>
            <a:r>
              <a:rPr b="1" lang="es-ES" sz="1150">
                <a:solidFill>
                  <a:srgbClr val="575756"/>
                </a:solidFill>
                <a:highlight>
                  <a:srgbClr val="FFFFFF"/>
                </a:highlight>
                <a:latin typeface="Raleway"/>
                <a:ea typeface="Raleway"/>
                <a:cs typeface="Raleway"/>
                <a:sym typeface="Raleway"/>
              </a:rPr>
              <a:t>CNCF Kubestronaut</a:t>
            </a:r>
            <a:r>
              <a:rPr b="1" i="0" lang="es-ES" sz="1150" u="none" cap="none" strike="noStrike">
                <a:solidFill>
                  <a:srgbClr val="575756"/>
                </a:solidFill>
                <a:highlight>
                  <a:srgbClr val="FFFFFF"/>
                </a:highlight>
                <a:latin typeface="Raleway"/>
                <a:ea typeface="Raleway"/>
                <a:cs typeface="Raleway"/>
                <a:sym typeface="Raleway"/>
              </a:rPr>
              <a:t> </a:t>
            </a:r>
            <a:endParaRPr b="1" i="0" sz="2600" u="sng" cap="none" strike="noStrike">
              <a:solidFill>
                <a:srgbClr val="4A4A4A"/>
              </a:solidFill>
              <a:latin typeface="Helvetica Neue"/>
              <a:ea typeface="Helvetica Neue"/>
              <a:cs typeface="Helvetica Neue"/>
              <a:sym typeface="Helvetica Neue"/>
            </a:endParaRPr>
          </a:p>
          <a:p>
            <a:pPr indent="-279400" lvl="0" marL="685800" marR="0" rtl="0" algn="l">
              <a:lnSpc>
                <a:spcPct val="100000"/>
              </a:lnSpc>
              <a:spcBef>
                <a:spcPts val="3200"/>
              </a:spcBef>
              <a:spcAft>
                <a:spcPts val="0"/>
              </a:spcAft>
              <a:buClr>
                <a:srgbClr val="4A4A4A"/>
              </a:buClr>
              <a:buSzPts val="2800"/>
              <a:buFont typeface="Arial"/>
              <a:buNone/>
            </a:pPr>
            <a:r>
              <a:t/>
            </a:r>
            <a:endParaRPr b="0" i="0" sz="2000" u="none" cap="none" strike="noStrike">
              <a:solidFill>
                <a:srgbClr val="4A4A4A"/>
              </a:solidFill>
              <a:latin typeface="Helvetica Neue"/>
              <a:ea typeface="Helvetica Neue"/>
              <a:cs typeface="Helvetica Neue"/>
              <a:sym typeface="Helvetica Neue"/>
            </a:endParaRPr>
          </a:p>
          <a:p>
            <a:pPr indent="-279400" lvl="0" marL="685800" marR="0" rtl="0" algn="l">
              <a:lnSpc>
                <a:spcPct val="100000"/>
              </a:lnSpc>
              <a:spcBef>
                <a:spcPts val="0"/>
              </a:spcBef>
              <a:spcAft>
                <a:spcPts val="0"/>
              </a:spcAft>
              <a:buClr>
                <a:srgbClr val="4A4A4A"/>
              </a:buClr>
              <a:buSzPts val="2800"/>
              <a:buFont typeface="Arial"/>
              <a:buNone/>
            </a:pPr>
            <a:r>
              <a:t/>
            </a:r>
            <a:endParaRPr b="0" i="0" sz="2000" u="none" cap="none" strike="noStrike">
              <a:solidFill>
                <a:srgbClr val="4A4A4A"/>
              </a:solidFill>
              <a:latin typeface="Helvetica Neue"/>
              <a:ea typeface="Helvetica Neue"/>
              <a:cs typeface="Helvetica Neue"/>
              <a:sym typeface="Helvetica Neue"/>
            </a:endParaRPr>
          </a:p>
        </p:txBody>
      </p:sp>
      <p:sp>
        <p:nvSpPr>
          <p:cNvPr id="76" name="Google Shape;76;p3"/>
          <p:cNvSpPr txBox="1"/>
          <p:nvPr/>
        </p:nvSpPr>
        <p:spPr>
          <a:xfrm>
            <a:off x="1590563" y="508300"/>
            <a:ext cx="30000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58823"/>
              </a:lnSpc>
              <a:spcBef>
                <a:spcPts val="0"/>
              </a:spcBef>
              <a:spcAft>
                <a:spcPts val="2300"/>
              </a:spcAft>
              <a:buClr>
                <a:srgbClr val="000000"/>
              </a:buClr>
              <a:buSzPts val="2700"/>
              <a:buFont typeface="Arial"/>
              <a:buNone/>
            </a:pPr>
            <a:r>
              <a:rPr b="1" lang="es-ES" sz="2700">
                <a:solidFill>
                  <a:srgbClr val="2F44A8"/>
                </a:solidFill>
              </a:rPr>
              <a:t>Santiago Ramos</a:t>
            </a:r>
            <a:endParaRPr b="1" i="0" sz="2700" u="none" cap="none" strike="noStrike">
              <a:solidFill>
                <a:srgbClr val="2F44A8"/>
              </a:solidFill>
              <a:latin typeface="Arial"/>
              <a:ea typeface="Arial"/>
              <a:cs typeface="Arial"/>
              <a:sym typeface="Arial"/>
            </a:endParaRPr>
          </a:p>
        </p:txBody>
      </p:sp>
      <p:pic>
        <p:nvPicPr>
          <p:cNvPr id="77" name="Google Shape;77;p3"/>
          <p:cNvPicPr preferRelativeResize="0"/>
          <p:nvPr/>
        </p:nvPicPr>
        <p:blipFill rotWithShape="1">
          <a:blip r:embed="rId3">
            <a:alphaModFix/>
          </a:blip>
          <a:srcRect b="0" l="0" r="0" t="0"/>
          <a:stretch/>
        </p:blipFill>
        <p:spPr>
          <a:xfrm>
            <a:off x="381248" y="242975"/>
            <a:ext cx="1133125" cy="1133149"/>
          </a:xfrm>
          <a:prstGeom prst="rect">
            <a:avLst/>
          </a:prstGeom>
          <a:noFill/>
          <a:ln>
            <a:noFill/>
          </a:ln>
        </p:spPr>
      </p:pic>
      <p:pic>
        <p:nvPicPr>
          <p:cNvPr id="78" name="Google Shape;78;p3"/>
          <p:cNvPicPr preferRelativeResize="0"/>
          <p:nvPr/>
        </p:nvPicPr>
        <p:blipFill rotWithShape="1">
          <a:blip r:embed="rId4">
            <a:alphaModFix/>
          </a:blip>
          <a:srcRect b="0" l="0" r="0" t="0"/>
          <a:stretch/>
        </p:blipFill>
        <p:spPr>
          <a:xfrm>
            <a:off x="5667663" y="242975"/>
            <a:ext cx="3333750" cy="495300"/>
          </a:xfrm>
          <a:prstGeom prst="rect">
            <a:avLst/>
          </a:prstGeom>
          <a:noFill/>
          <a:ln>
            <a:noFill/>
          </a:ln>
        </p:spPr>
      </p:pic>
      <p:pic>
        <p:nvPicPr>
          <p:cNvPr id="79" name="Google Shape;79;p3"/>
          <p:cNvPicPr preferRelativeResize="0"/>
          <p:nvPr/>
        </p:nvPicPr>
        <p:blipFill rotWithShape="1">
          <a:blip r:embed="rId5">
            <a:alphaModFix/>
          </a:blip>
          <a:srcRect b="0" l="0" r="0" t="0"/>
          <a:stretch/>
        </p:blipFill>
        <p:spPr>
          <a:xfrm>
            <a:off x="5261175" y="1645452"/>
            <a:ext cx="3660375" cy="244144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d56a3e97c8_0_3">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¿Cómo configurar Docker?</a:t>
            </a:r>
            <a:endParaRPr b="1" i="0" sz="2900" u="none" cap="none" strike="noStrike">
              <a:solidFill>
                <a:srgbClr val="1871C2"/>
              </a:solidFill>
              <a:latin typeface="Comic Sans MS"/>
              <a:ea typeface="Comic Sans MS"/>
              <a:cs typeface="Comic Sans MS"/>
              <a:sym typeface="Comic Sans MS"/>
            </a:endParaRPr>
          </a:p>
        </p:txBody>
      </p:sp>
      <p:sp>
        <p:nvSpPr>
          <p:cNvPr id="268" name="Google Shape;268;g2d56a3e97c8_0_3"/>
          <p:cNvSpPr txBox="1"/>
          <p:nvPr/>
        </p:nvSpPr>
        <p:spPr>
          <a:xfrm>
            <a:off x="263200" y="793925"/>
            <a:ext cx="79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lang="es-ES">
                <a:solidFill>
                  <a:schemeClr val="dk1"/>
                </a:solidFill>
                <a:latin typeface="Comic Sans MS"/>
                <a:ea typeface="Comic Sans MS"/>
                <a:cs typeface="Comic Sans MS"/>
                <a:sym typeface="Comic Sans MS"/>
              </a:rPr>
              <a:t>Como veo la lista de parámetros</a:t>
            </a:r>
            <a:endParaRPr>
              <a:solidFill>
                <a:schemeClr val="dk1"/>
              </a:solidFill>
              <a:latin typeface="Comic Sans MS"/>
              <a:ea typeface="Comic Sans MS"/>
              <a:cs typeface="Comic Sans MS"/>
              <a:sym typeface="Comic Sans MS"/>
            </a:endParaRPr>
          </a:p>
        </p:txBody>
      </p:sp>
      <p:pic>
        <p:nvPicPr>
          <p:cNvPr id="269" name="Google Shape;269;g2d56a3e97c8_0_3"/>
          <p:cNvPicPr preferRelativeResize="0"/>
          <p:nvPr/>
        </p:nvPicPr>
        <p:blipFill rotWithShape="1">
          <a:blip r:embed="rId4">
            <a:alphaModFix/>
          </a:blip>
          <a:srcRect b="0" l="50668" r="0" t="0"/>
          <a:stretch/>
        </p:blipFill>
        <p:spPr>
          <a:xfrm>
            <a:off x="351275" y="1248150"/>
            <a:ext cx="2358800" cy="457200"/>
          </a:xfrm>
          <a:prstGeom prst="rect">
            <a:avLst/>
          </a:prstGeom>
          <a:noFill/>
          <a:ln>
            <a:noFill/>
          </a:ln>
        </p:spPr>
      </p:pic>
      <p:pic>
        <p:nvPicPr>
          <p:cNvPr id="270" name="Google Shape;270;g2d56a3e97c8_0_3"/>
          <p:cNvPicPr preferRelativeResize="0"/>
          <p:nvPr/>
        </p:nvPicPr>
        <p:blipFill>
          <a:blip r:embed="rId5">
            <a:alphaModFix/>
          </a:blip>
          <a:stretch>
            <a:fillRect/>
          </a:stretch>
        </p:blipFill>
        <p:spPr>
          <a:xfrm>
            <a:off x="351275" y="1793975"/>
            <a:ext cx="6857798" cy="313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d56a3e97c8_0_10">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¿Cómo configurar Docker?</a:t>
            </a:r>
            <a:endParaRPr b="1" i="0" sz="2900" u="none" cap="none" strike="noStrike">
              <a:solidFill>
                <a:srgbClr val="1871C2"/>
              </a:solidFill>
              <a:latin typeface="Comic Sans MS"/>
              <a:ea typeface="Comic Sans MS"/>
              <a:cs typeface="Comic Sans MS"/>
              <a:sym typeface="Comic Sans MS"/>
            </a:endParaRPr>
          </a:p>
        </p:txBody>
      </p:sp>
      <p:sp>
        <p:nvSpPr>
          <p:cNvPr id="276" name="Google Shape;276;g2d56a3e97c8_0_10"/>
          <p:cNvSpPr txBox="1"/>
          <p:nvPr/>
        </p:nvSpPr>
        <p:spPr>
          <a:xfrm>
            <a:off x="263200" y="793925"/>
            <a:ext cx="79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lang="es-ES">
                <a:solidFill>
                  <a:schemeClr val="dk1"/>
                </a:solidFill>
                <a:latin typeface="Comic Sans MS"/>
                <a:ea typeface="Comic Sans MS"/>
                <a:cs typeface="Comic Sans MS"/>
                <a:sym typeface="Comic Sans MS"/>
              </a:rPr>
              <a:t>¿ Donde esta el archivo json ?</a:t>
            </a:r>
            <a:endParaRPr>
              <a:solidFill>
                <a:schemeClr val="dk1"/>
              </a:solidFill>
              <a:latin typeface="Comic Sans MS"/>
              <a:ea typeface="Comic Sans MS"/>
              <a:cs typeface="Comic Sans MS"/>
              <a:sym typeface="Comic Sans MS"/>
            </a:endParaRPr>
          </a:p>
        </p:txBody>
      </p:sp>
      <p:pic>
        <p:nvPicPr>
          <p:cNvPr id="277" name="Google Shape;277;g2d56a3e97c8_0_10"/>
          <p:cNvPicPr preferRelativeResize="0"/>
          <p:nvPr/>
        </p:nvPicPr>
        <p:blipFill>
          <a:blip r:embed="rId4">
            <a:alphaModFix/>
          </a:blip>
          <a:stretch>
            <a:fillRect/>
          </a:stretch>
        </p:blipFill>
        <p:spPr>
          <a:xfrm>
            <a:off x="263200" y="2231200"/>
            <a:ext cx="4429125" cy="438150"/>
          </a:xfrm>
          <a:prstGeom prst="rect">
            <a:avLst/>
          </a:prstGeom>
          <a:noFill/>
          <a:ln>
            <a:noFill/>
          </a:ln>
        </p:spPr>
      </p:pic>
      <p:pic>
        <p:nvPicPr>
          <p:cNvPr id="278" name="Google Shape;278;g2d56a3e97c8_0_10"/>
          <p:cNvPicPr preferRelativeResize="0"/>
          <p:nvPr/>
        </p:nvPicPr>
        <p:blipFill>
          <a:blip r:embed="rId5">
            <a:alphaModFix/>
          </a:blip>
          <a:stretch>
            <a:fillRect/>
          </a:stretch>
        </p:blipFill>
        <p:spPr>
          <a:xfrm>
            <a:off x="263200" y="2821747"/>
            <a:ext cx="9144000" cy="1781105"/>
          </a:xfrm>
          <a:prstGeom prst="rect">
            <a:avLst/>
          </a:prstGeom>
          <a:noFill/>
          <a:ln>
            <a:noFill/>
          </a:ln>
        </p:spPr>
      </p:pic>
      <p:sp>
        <p:nvSpPr>
          <p:cNvPr id="279" name="Google Shape;279;g2d56a3e97c8_0_10"/>
          <p:cNvSpPr txBox="1"/>
          <p:nvPr/>
        </p:nvSpPr>
        <p:spPr>
          <a:xfrm>
            <a:off x="325450" y="1335700"/>
            <a:ext cx="79773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lang="es-ES">
                <a:solidFill>
                  <a:schemeClr val="dk1"/>
                </a:solidFill>
                <a:latin typeface="Comic Sans MS"/>
                <a:ea typeface="Comic Sans MS"/>
                <a:cs typeface="Comic Sans MS"/>
                <a:sym typeface="Comic Sans MS"/>
              </a:rPr>
              <a:t>El archivo se llama /etc/docker/daemon.json, por defecto no existe y podemos crearlo para cambiar la configuración de docker.</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d56a3e97c8_0_20">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¿Cómo configurar Docker?</a:t>
            </a:r>
            <a:endParaRPr b="1" i="0" sz="2900" u="none" cap="none" strike="noStrike">
              <a:solidFill>
                <a:srgbClr val="1871C2"/>
              </a:solidFill>
              <a:latin typeface="Comic Sans MS"/>
              <a:ea typeface="Comic Sans MS"/>
              <a:cs typeface="Comic Sans MS"/>
              <a:sym typeface="Comic Sans MS"/>
            </a:endParaRPr>
          </a:p>
        </p:txBody>
      </p:sp>
      <p:sp>
        <p:nvSpPr>
          <p:cNvPr id="285" name="Google Shape;285;g2d56a3e97c8_0_20"/>
          <p:cNvSpPr txBox="1"/>
          <p:nvPr/>
        </p:nvSpPr>
        <p:spPr>
          <a:xfrm>
            <a:off x="263200" y="4173300"/>
            <a:ext cx="79773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150"/>
              <a:buFont typeface="Arial"/>
              <a:buNone/>
            </a:pPr>
            <a:r>
              <a:rPr lang="es-ES" u="sng">
                <a:solidFill>
                  <a:schemeClr val="hlink"/>
                </a:solidFill>
                <a:latin typeface="Comic Sans MS"/>
                <a:ea typeface="Comic Sans MS"/>
                <a:cs typeface="Comic Sans MS"/>
                <a:sym typeface="Comic Sans MS"/>
                <a:hlinkClick r:id="rId4"/>
              </a:rPr>
              <a:t>https://docs.docker.com/engine/daemon/</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rPr lang="es-ES" u="sng">
                <a:solidFill>
                  <a:schemeClr val="hlink"/>
                </a:solidFill>
                <a:latin typeface="Comic Sans MS"/>
                <a:ea typeface="Comic Sans MS"/>
                <a:cs typeface="Comic Sans MS"/>
                <a:sym typeface="Comic Sans MS"/>
                <a:hlinkClick r:id="rId5"/>
              </a:rPr>
              <a:t>https://docs.docker.com/reference/cli/dockerd/#daemon-configuration-file</a:t>
            </a:r>
            <a:endParaRPr>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150"/>
              <a:buFont typeface="Arial"/>
              <a:buNone/>
            </a:pPr>
            <a:r>
              <a:t/>
            </a:r>
            <a:endParaRPr>
              <a:solidFill>
                <a:schemeClr val="dk1"/>
              </a:solidFill>
              <a:latin typeface="Comic Sans MS"/>
              <a:ea typeface="Comic Sans MS"/>
              <a:cs typeface="Comic Sans MS"/>
              <a:sym typeface="Comic Sans MS"/>
            </a:endParaRPr>
          </a:p>
        </p:txBody>
      </p:sp>
      <p:pic>
        <p:nvPicPr>
          <p:cNvPr id="286" name="Google Shape;286;g2d56a3e97c8_0_20"/>
          <p:cNvPicPr preferRelativeResize="0"/>
          <p:nvPr/>
        </p:nvPicPr>
        <p:blipFill>
          <a:blip r:embed="rId6">
            <a:alphaModFix/>
          </a:blip>
          <a:stretch>
            <a:fillRect/>
          </a:stretch>
        </p:blipFill>
        <p:spPr>
          <a:xfrm>
            <a:off x="179600" y="884300"/>
            <a:ext cx="8784799" cy="1343025"/>
          </a:xfrm>
          <a:prstGeom prst="rect">
            <a:avLst/>
          </a:prstGeom>
          <a:noFill/>
          <a:ln>
            <a:noFill/>
          </a:ln>
        </p:spPr>
      </p:pic>
      <p:pic>
        <p:nvPicPr>
          <p:cNvPr id="287" name="Google Shape;287;g2d56a3e97c8_0_20"/>
          <p:cNvPicPr preferRelativeResize="0"/>
          <p:nvPr/>
        </p:nvPicPr>
        <p:blipFill>
          <a:blip r:embed="rId7">
            <a:alphaModFix/>
          </a:blip>
          <a:stretch>
            <a:fillRect/>
          </a:stretch>
        </p:blipFill>
        <p:spPr>
          <a:xfrm>
            <a:off x="179600" y="2452600"/>
            <a:ext cx="6686550" cy="1495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d56a3e97c8_0_34">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¿Cómo configurar Docker?</a:t>
            </a:r>
            <a:endParaRPr b="1" i="0" sz="2900" u="none" cap="none" strike="noStrike">
              <a:solidFill>
                <a:srgbClr val="1871C2"/>
              </a:solidFill>
              <a:latin typeface="Comic Sans MS"/>
              <a:ea typeface="Comic Sans MS"/>
              <a:cs typeface="Comic Sans MS"/>
              <a:sym typeface="Comic Sans MS"/>
            </a:endParaRPr>
          </a:p>
        </p:txBody>
      </p:sp>
      <p:sp>
        <p:nvSpPr>
          <p:cNvPr id="293" name="Google Shape;293;g2d56a3e97c8_0_34">
            <a:hlinkClick r:id="rId4"/>
          </p:cNvPr>
          <p:cNvSpPr txBox="1"/>
          <p:nvPr/>
        </p:nvSpPr>
        <p:spPr>
          <a:xfrm>
            <a:off x="2952875" y="2287050"/>
            <a:ext cx="25668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PRÁCTICA</a:t>
            </a:r>
            <a:endParaRPr b="1" i="0" sz="29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d56a3e97c8_0_72">
            <a:hlinkClick r:id="rId3"/>
          </p:cNvPr>
          <p:cNvSpPr txBox="1"/>
          <p:nvPr/>
        </p:nvSpPr>
        <p:spPr>
          <a:xfrm>
            <a:off x="263200" y="943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Puertos</a:t>
            </a:r>
            <a:r>
              <a:rPr b="1" lang="es-ES" sz="2900">
                <a:solidFill>
                  <a:srgbClr val="1871C2"/>
                </a:solidFill>
                <a:latin typeface="Comic Sans MS"/>
                <a:ea typeface="Comic Sans MS"/>
                <a:cs typeface="Comic Sans MS"/>
                <a:sym typeface="Comic Sans MS"/>
              </a:rPr>
              <a:t> Docker</a:t>
            </a:r>
            <a:endParaRPr b="1" i="0" sz="2900" u="none" cap="none" strike="noStrike">
              <a:solidFill>
                <a:srgbClr val="1871C2"/>
              </a:solidFill>
              <a:latin typeface="Comic Sans MS"/>
              <a:ea typeface="Comic Sans MS"/>
              <a:cs typeface="Comic Sans MS"/>
              <a:sym typeface="Comic Sans MS"/>
            </a:endParaRPr>
          </a:p>
        </p:txBody>
      </p:sp>
      <p:sp>
        <p:nvSpPr>
          <p:cNvPr id="299" name="Google Shape;299;g2d56a3e97c8_0_72"/>
          <p:cNvSpPr txBox="1"/>
          <p:nvPr/>
        </p:nvSpPr>
        <p:spPr>
          <a:xfrm>
            <a:off x="263200" y="1057000"/>
            <a:ext cx="7977300" cy="208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sz="1600">
                <a:solidFill>
                  <a:schemeClr val="dk1"/>
                </a:solidFill>
                <a:latin typeface="Comic Sans MS"/>
                <a:ea typeface="Comic Sans MS"/>
                <a:cs typeface="Comic Sans MS"/>
                <a:sym typeface="Comic Sans MS"/>
              </a:rPr>
              <a:t>Docker por </a:t>
            </a:r>
            <a:r>
              <a:rPr lang="es-ES" sz="1600">
                <a:solidFill>
                  <a:schemeClr val="dk1"/>
                </a:solidFill>
                <a:latin typeface="Comic Sans MS"/>
                <a:ea typeface="Comic Sans MS"/>
                <a:cs typeface="Comic Sans MS"/>
                <a:sym typeface="Comic Sans MS"/>
              </a:rPr>
              <a:t>convención suele utilizar los puertos:</a:t>
            </a:r>
            <a:br>
              <a:rPr lang="es-ES" sz="1600">
                <a:solidFill>
                  <a:schemeClr val="dk1"/>
                </a:solidFill>
                <a:latin typeface="Comic Sans MS"/>
                <a:ea typeface="Comic Sans MS"/>
                <a:cs typeface="Comic Sans MS"/>
                <a:sym typeface="Comic Sans MS"/>
              </a:rPr>
            </a:br>
            <a:br>
              <a:rPr lang="es-ES" sz="1600">
                <a:solidFill>
                  <a:schemeClr val="dk1"/>
                </a:solidFill>
                <a:latin typeface="Comic Sans MS"/>
                <a:ea typeface="Comic Sans MS"/>
                <a:cs typeface="Comic Sans MS"/>
                <a:sym typeface="Comic Sans MS"/>
              </a:rPr>
            </a:br>
            <a:r>
              <a:rPr lang="es-ES" sz="1600">
                <a:solidFill>
                  <a:schemeClr val="dk1"/>
                </a:solidFill>
                <a:latin typeface="Comic Sans MS"/>
                <a:ea typeface="Comic Sans MS"/>
                <a:cs typeface="Comic Sans MS"/>
                <a:sym typeface="Comic Sans MS"/>
              </a:rPr>
              <a:t>2375 Usado por el api REST para comunicaciones no cifradas (sin TLS).NO es seguro y NO se recomienda para producción. Comunicación en claro. </a:t>
            </a:r>
            <a:endParaRPr sz="1600">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br>
              <a:rPr lang="es-ES" sz="1600">
                <a:solidFill>
                  <a:schemeClr val="dk1"/>
                </a:solidFill>
                <a:latin typeface="Comic Sans MS"/>
                <a:ea typeface="Comic Sans MS"/>
                <a:cs typeface="Comic Sans MS"/>
                <a:sym typeface="Comic Sans MS"/>
              </a:rPr>
            </a:br>
            <a:r>
              <a:rPr lang="es-ES" sz="1600">
                <a:solidFill>
                  <a:schemeClr val="dk1"/>
                </a:solidFill>
                <a:latin typeface="Comic Sans MS"/>
                <a:ea typeface="Comic Sans MS"/>
                <a:cs typeface="Comic Sans MS"/>
                <a:sym typeface="Comic Sans MS"/>
              </a:rPr>
              <a:t>2376 Usado para comunicaciones cifradas (con TLS) y es la forma recomendada para conectarse a un docker de forma remota.</a:t>
            </a:r>
            <a:endParaRPr sz="1600">
              <a:solidFill>
                <a:schemeClr val="dk1"/>
              </a:solidFill>
              <a:latin typeface="Comic Sans MS"/>
              <a:ea typeface="Comic Sans MS"/>
              <a:cs typeface="Comic Sans MS"/>
              <a:sym typeface="Comic Sans MS"/>
            </a:endParaRPr>
          </a:p>
        </p:txBody>
      </p:sp>
      <p:sp>
        <p:nvSpPr>
          <p:cNvPr id="300" name="Google Shape;300;g2d56a3e97c8_0_72"/>
          <p:cNvSpPr txBox="1"/>
          <p:nvPr/>
        </p:nvSpPr>
        <p:spPr>
          <a:xfrm>
            <a:off x="210275" y="3475725"/>
            <a:ext cx="7977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s-ES" sz="1600">
                <a:solidFill>
                  <a:schemeClr val="dk1"/>
                </a:solidFill>
                <a:latin typeface="Comic Sans MS"/>
                <a:ea typeface="Comic Sans MS"/>
                <a:cs typeface="Comic Sans MS"/>
                <a:sym typeface="Comic Sans MS"/>
              </a:rPr>
              <a:t>Al ser </a:t>
            </a:r>
            <a:r>
              <a:rPr lang="es-ES" sz="1600">
                <a:solidFill>
                  <a:schemeClr val="dk1"/>
                </a:solidFill>
                <a:latin typeface="Comic Sans MS"/>
                <a:ea typeface="Comic Sans MS"/>
                <a:cs typeface="Comic Sans MS"/>
                <a:sym typeface="Comic Sans MS"/>
              </a:rPr>
              <a:t>únicamente</a:t>
            </a:r>
            <a:r>
              <a:rPr lang="es-ES" sz="1600">
                <a:solidFill>
                  <a:schemeClr val="dk1"/>
                </a:solidFill>
                <a:latin typeface="Comic Sans MS"/>
                <a:ea typeface="Comic Sans MS"/>
                <a:cs typeface="Comic Sans MS"/>
                <a:sym typeface="Comic Sans MS"/>
              </a:rPr>
              <a:t> una convención NO tenemos la obligación de usarlo, pero se considera una buena </a:t>
            </a:r>
            <a:r>
              <a:rPr lang="es-ES" sz="1600">
                <a:solidFill>
                  <a:schemeClr val="dk1"/>
                </a:solidFill>
                <a:latin typeface="Comic Sans MS"/>
                <a:ea typeface="Comic Sans MS"/>
                <a:cs typeface="Comic Sans MS"/>
                <a:sym typeface="Comic Sans MS"/>
              </a:rPr>
              <a:t>práctica</a:t>
            </a:r>
            <a:endParaRPr sz="1600">
              <a:solidFill>
                <a:schemeClr val="dk1"/>
              </a:solidFill>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d56a3e97c8_0_42">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Docker escuchando en puerto TCP</a:t>
            </a:r>
            <a:endParaRPr b="1" i="0" sz="2900" u="none" cap="none" strike="noStrike">
              <a:solidFill>
                <a:srgbClr val="1871C2"/>
              </a:solidFill>
              <a:latin typeface="Comic Sans MS"/>
              <a:ea typeface="Comic Sans MS"/>
              <a:cs typeface="Comic Sans MS"/>
              <a:sym typeface="Comic Sans MS"/>
            </a:endParaRPr>
          </a:p>
        </p:txBody>
      </p:sp>
      <p:sp>
        <p:nvSpPr>
          <p:cNvPr id="306" name="Google Shape;306;g2d56a3e97c8_0_42"/>
          <p:cNvSpPr txBox="1"/>
          <p:nvPr/>
        </p:nvSpPr>
        <p:spPr>
          <a:xfrm>
            <a:off x="263200" y="904075"/>
            <a:ext cx="7977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Por defecto Docker Daemon recibe peticiones a </a:t>
            </a:r>
            <a:r>
              <a:rPr lang="es-ES">
                <a:solidFill>
                  <a:schemeClr val="dk1"/>
                </a:solidFill>
                <a:latin typeface="Comic Sans MS"/>
                <a:ea typeface="Comic Sans MS"/>
                <a:cs typeface="Comic Sans MS"/>
                <a:sym typeface="Comic Sans MS"/>
              </a:rPr>
              <a:t>través</a:t>
            </a:r>
            <a:r>
              <a:rPr lang="es-ES">
                <a:solidFill>
                  <a:schemeClr val="dk1"/>
                </a:solidFill>
                <a:latin typeface="Comic Sans MS"/>
                <a:ea typeface="Comic Sans MS"/>
                <a:cs typeface="Comic Sans MS"/>
                <a:sym typeface="Comic Sans MS"/>
              </a:rPr>
              <a:t> de un socket que permite las comunicaciones con el docker client.</a:t>
            </a:r>
            <a:br>
              <a:rPr lang="es-ES">
                <a:solidFill>
                  <a:schemeClr val="dk1"/>
                </a:solidFill>
                <a:latin typeface="Comic Sans MS"/>
                <a:ea typeface="Comic Sans MS"/>
                <a:cs typeface="Comic Sans MS"/>
                <a:sym typeface="Comic Sans MS"/>
              </a:rPr>
            </a:br>
            <a:br>
              <a:rPr lang="es-ES">
                <a:solidFill>
                  <a:schemeClr val="dk1"/>
                </a:solidFill>
                <a:latin typeface="Comic Sans MS"/>
                <a:ea typeface="Comic Sans MS"/>
                <a:cs typeface="Comic Sans MS"/>
                <a:sym typeface="Comic Sans MS"/>
              </a:rPr>
            </a:br>
            <a:r>
              <a:rPr lang="es-ES">
                <a:solidFill>
                  <a:schemeClr val="dk1"/>
                </a:solidFill>
                <a:latin typeface="Comic Sans MS"/>
                <a:ea typeface="Comic Sans MS"/>
                <a:cs typeface="Comic Sans MS"/>
                <a:sym typeface="Comic Sans MS"/>
              </a:rPr>
              <a:t>El path del archivo es /var/run/docker.sock</a:t>
            </a:r>
            <a:endParaRPr>
              <a:solidFill>
                <a:schemeClr val="dk1"/>
              </a:solidFill>
              <a:latin typeface="Comic Sans MS"/>
              <a:ea typeface="Comic Sans MS"/>
              <a:cs typeface="Comic Sans MS"/>
              <a:sym typeface="Comic Sans MS"/>
            </a:endParaRPr>
          </a:p>
        </p:txBody>
      </p:sp>
      <p:pic>
        <p:nvPicPr>
          <p:cNvPr id="307" name="Google Shape;307;g2d56a3e97c8_0_42"/>
          <p:cNvPicPr preferRelativeResize="0"/>
          <p:nvPr/>
        </p:nvPicPr>
        <p:blipFill>
          <a:blip r:embed="rId4">
            <a:alphaModFix/>
          </a:blip>
          <a:stretch>
            <a:fillRect/>
          </a:stretch>
        </p:blipFill>
        <p:spPr>
          <a:xfrm>
            <a:off x="337750" y="2038750"/>
            <a:ext cx="7267575" cy="904875"/>
          </a:xfrm>
          <a:prstGeom prst="rect">
            <a:avLst/>
          </a:prstGeom>
          <a:noFill/>
          <a:ln>
            <a:noFill/>
          </a:ln>
        </p:spPr>
      </p:pic>
      <p:sp>
        <p:nvSpPr>
          <p:cNvPr id="308" name="Google Shape;308;g2d56a3e97c8_0_42"/>
          <p:cNvSpPr txBox="1"/>
          <p:nvPr/>
        </p:nvSpPr>
        <p:spPr>
          <a:xfrm>
            <a:off x="337750" y="4522750"/>
            <a:ext cx="7977300" cy="26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sz="500">
                <a:solidFill>
                  <a:schemeClr val="dk1"/>
                </a:solidFill>
                <a:latin typeface="Comic Sans MS"/>
                <a:ea typeface="Comic Sans MS"/>
                <a:cs typeface="Comic Sans MS"/>
                <a:sym typeface="Comic Sans MS"/>
              </a:rPr>
              <a:t>ADVERTENCIA: No alterar este archivo de ninguna manera</a:t>
            </a:r>
            <a:endParaRPr sz="500">
              <a:solidFill>
                <a:schemeClr val="dk1"/>
              </a:solidFill>
              <a:latin typeface="Comic Sans MS"/>
              <a:ea typeface="Comic Sans MS"/>
              <a:cs typeface="Comic Sans MS"/>
              <a:sym typeface="Comic Sans MS"/>
            </a:endParaRPr>
          </a:p>
        </p:txBody>
      </p:sp>
      <p:pic>
        <p:nvPicPr>
          <p:cNvPr id="309" name="Google Shape;309;g2d56a3e97c8_0_42"/>
          <p:cNvPicPr preferRelativeResize="0"/>
          <p:nvPr/>
        </p:nvPicPr>
        <p:blipFill>
          <a:blip r:embed="rId5">
            <a:alphaModFix/>
          </a:blip>
          <a:stretch>
            <a:fillRect/>
          </a:stretch>
        </p:blipFill>
        <p:spPr>
          <a:xfrm>
            <a:off x="337750" y="3661750"/>
            <a:ext cx="2600325" cy="447675"/>
          </a:xfrm>
          <a:prstGeom prst="rect">
            <a:avLst/>
          </a:prstGeom>
          <a:noFill/>
          <a:ln>
            <a:noFill/>
          </a:ln>
        </p:spPr>
      </p:pic>
      <p:sp>
        <p:nvSpPr>
          <p:cNvPr id="310" name="Google Shape;310;g2d56a3e97c8_0_42"/>
          <p:cNvSpPr txBox="1"/>
          <p:nvPr/>
        </p:nvSpPr>
        <p:spPr>
          <a:xfrm>
            <a:off x="337750" y="3096025"/>
            <a:ext cx="254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Ver socket abiertos</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2d56a3e97c8_0_116">
            <a:hlinkClick r:id="rId3"/>
          </p:cNvPr>
          <p:cNvSpPr txBox="1"/>
          <p:nvPr/>
        </p:nvSpPr>
        <p:spPr>
          <a:xfrm>
            <a:off x="263200" y="170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Socket de </a:t>
            </a:r>
            <a:r>
              <a:rPr b="1" lang="es-ES" sz="2900">
                <a:solidFill>
                  <a:srgbClr val="1871C2"/>
                </a:solidFill>
                <a:latin typeface="Comic Sans MS"/>
                <a:ea typeface="Comic Sans MS"/>
                <a:cs typeface="Comic Sans MS"/>
                <a:sym typeface="Comic Sans MS"/>
              </a:rPr>
              <a:t>Docker </a:t>
            </a:r>
            <a:endParaRPr b="1" i="0" sz="2900" u="none" cap="none" strike="noStrike">
              <a:solidFill>
                <a:srgbClr val="1871C2"/>
              </a:solidFill>
              <a:latin typeface="Comic Sans MS"/>
              <a:ea typeface="Comic Sans MS"/>
              <a:cs typeface="Comic Sans MS"/>
              <a:sym typeface="Comic Sans MS"/>
            </a:endParaRPr>
          </a:p>
        </p:txBody>
      </p:sp>
      <p:sp>
        <p:nvSpPr>
          <p:cNvPr id="316" name="Google Shape;316;g2d56a3e97c8_0_116"/>
          <p:cNvSpPr txBox="1"/>
          <p:nvPr/>
        </p:nvSpPr>
        <p:spPr>
          <a:xfrm>
            <a:off x="337750" y="805350"/>
            <a:ext cx="79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ADVERTENCIA: No alterar este archivo de ninguna manera</a:t>
            </a:r>
            <a:endParaRPr>
              <a:solidFill>
                <a:schemeClr val="dk1"/>
              </a:solidFill>
              <a:latin typeface="Comic Sans MS"/>
              <a:ea typeface="Comic Sans MS"/>
              <a:cs typeface="Comic Sans MS"/>
              <a:sym typeface="Comic Sans MS"/>
            </a:endParaRPr>
          </a:p>
        </p:txBody>
      </p:sp>
      <p:pic>
        <p:nvPicPr>
          <p:cNvPr id="317" name="Google Shape;317;g2d56a3e97c8_0_116"/>
          <p:cNvPicPr preferRelativeResize="0"/>
          <p:nvPr/>
        </p:nvPicPr>
        <p:blipFill>
          <a:blip r:embed="rId4">
            <a:alphaModFix/>
          </a:blip>
          <a:stretch>
            <a:fillRect/>
          </a:stretch>
        </p:blipFill>
        <p:spPr>
          <a:xfrm>
            <a:off x="1682263" y="1331500"/>
            <a:ext cx="5779469" cy="36331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d56a3e97c8_0_52">
            <a:hlinkClick r:id="rId3"/>
          </p:cNvPr>
          <p:cNvSpPr txBox="1"/>
          <p:nvPr/>
        </p:nvSpPr>
        <p:spPr>
          <a:xfrm>
            <a:off x="263200" y="943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Docker escuchando en puerto TCP</a:t>
            </a:r>
            <a:endParaRPr b="1" i="0" sz="2900" u="none" cap="none" strike="noStrike">
              <a:solidFill>
                <a:srgbClr val="1871C2"/>
              </a:solidFill>
              <a:latin typeface="Comic Sans MS"/>
              <a:ea typeface="Comic Sans MS"/>
              <a:cs typeface="Comic Sans MS"/>
              <a:sym typeface="Comic Sans MS"/>
            </a:endParaRPr>
          </a:p>
        </p:txBody>
      </p:sp>
      <p:sp>
        <p:nvSpPr>
          <p:cNvPr id="323" name="Google Shape;323;g2d56a3e97c8_0_52"/>
          <p:cNvSpPr txBox="1"/>
          <p:nvPr/>
        </p:nvSpPr>
        <p:spPr>
          <a:xfrm>
            <a:off x="263200" y="751675"/>
            <a:ext cx="79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Editar el archivo daemon.json y registro a la lista de host</a:t>
            </a:r>
            <a:endParaRPr>
              <a:solidFill>
                <a:schemeClr val="dk1"/>
              </a:solidFill>
              <a:latin typeface="Comic Sans MS"/>
              <a:ea typeface="Comic Sans MS"/>
              <a:cs typeface="Comic Sans MS"/>
              <a:sym typeface="Comic Sans MS"/>
            </a:endParaRPr>
          </a:p>
        </p:txBody>
      </p:sp>
      <p:pic>
        <p:nvPicPr>
          <p:cNvPr id="324" name="Google Shape;324;g2d56a3e97c8_0_52"/>
          <p:cNvPicPr preferRelativeResize="0"/>
          <p:nvPr/>
        </p:nvPicPr>
        <p:blipFill rotWithShape="1">
          <a:blip r:embed="rId4">
            <a:alphaModFix/>
          </a:blip>
          <a:srcRect b="0" l="1574" r="0" t="3753"/>
          <a:stretch/>
        </p:blipFill>
        <p:spPr>
          <a:xfrm>
            <a:off x="348100" y="1180275"/>
            <a:ext cx="6890474" cy="1705175"/>
          </a:xfrm>
          <a:prstGeom prst="rect">
            <a:avLst/>
          </a:prstGeom>
          <a:noFill/>
          <a:ln>
            <a:noFill/>
          </a:ln>
        </p:spPr>
      </p:pic>
      <p:pic>
        <p:nvPicPr>
          <p:cNvPr id="325" name="Google Shape;325;g2d56a3e97c8_0_52"/>
          <p:cNvPicPr preferRelativeResize="0"/>
          <p:nvPr/>
        </p:nvPicPr>
        <p:blipFill>
          <a:blip r:embed="rId5">
            <a:alphaModFix/>
          </a:blip>
          <a:stretch>
            <a:fillRect/>
          </a:stretch>
        </p:blipFill>
        <p:spPr>
          <a:xfrm>
            <a:off x="152400" y="3968225"/>
            <a:ext cx="8406600" cy="1131665"/>
          </a:xfrm>
          <a:prstGeom prst="rect">
            <a:avLst/>
          </a:prstGeom>
          <a:noFill/>
          <a:ln>
            <a:noFill/>
          </a:ln>
        </p:spPr>
      </p:pic>
      <p:pic>
        <p:nvPicPr>
          <p:cNvPr id="326" name="Google Shape;326;g2d56a3e97c8_0_52"/>
          <p:cNvPicPr preferRelativeResize="0"/>
          <p:nvPr/>
        </p:nvPicPr>
        <p:blipFill>
          <a:blip r:embed="rId6">
            <a:alphaModFix/>
          </a:blip>
          <a:stretch>
            <a:fillRect/>
          </a:stretch>
        </p:blipFill>
        <p:spPr>
          <a:xfrm>
            <a:off x="152400" y="2718650"/>
            <a:ext cx="8897977" cy="1189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d56a3e97c8_0_64">
            <a:hlinkClick r:id="rId3"/>
          </p:cNvPr>
          <p:cNvSpPr txBox="1"/>
          <p:nvPr/>
        </p:nvSpPr>
        <p:spPr>
          <a:xfrm>
            <a:off x="368700" y="20755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Práctica</a:t>
            </a:r>
            <a:r>
              <a:rPr b="1" lang="es-ES" sz="2900">
                <a:solidFill>
                  <a:srgbClr val="1871C2"/>
                </a:solidFill>
                <a:latin typeface="Comic Sans MS"/>
                <a:ea typeface="Comic Sans MS"/>
                <a:cs typeface="Comic Sans MS"/>
                <a:sym typeface="Comic Sans MS"/>
              </a:rPr>
              <a:t> contenedor remoto </a:t>
            </a:r>
            <a:r>
              <a:rPr b="1" lang="es-ES" sz="2900">
                <a:solidFill>
                  <a:srgbClr val="1871C2"/>
                </a:solidFill>
                <a:latin typeface="Comic Sans MS"/>
                <a:ea typeface="Comic Sans MS"/>
                <a:cs typeface="Comic Sans MS"/>
                <a:sym typeface="Comic Sans MS"/>
              </a:rPr>
              <a:t>--</a:t>
            </a:r>
            <a:r>
              <a:rPr b="1" lang="es-ES" sz="2900">
                <a:solidFill>
                  <a:srgbClr val="1871C2"/>
                </a:solidFill>
                <a:latin typeface="Comic Sans MS"/>
                <a:ea typeface="Comic Sans MS"/>
                <a:cs typeface="Comic Sans MS"/>
                <a:sym typeface="Comic Sans MS"/>
              </a:rPr>
              <a:t>privileged</a:t>
            </a:r>
            <a:endParaRPr b="1" i="0" sz="29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d56a3e97c8_0_83">
            <a:hlinkClick r:id="rId3"/>
          </p:cNvPr>
          <p:cNvSpPr txBox="1"/>
          <p:nvPr/>
        </p:nvSpPr>
        <p:spPr>
          <a:xfrm>
            <a:off x="263200" y="943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TLS</a:t>
            </a:r>
            <a:endParaRPr b="1" i="0" sz="2900" u="none" cap="none" strike="noStrike">
              <a:solidFill>
                <a:srgbClr val="1871C2"/>
              </a:solidFill>
              <a:latin typeface="Comic Sans MS"/>
              <a:ea typeface="Comic Sans MS"/>
              <a:cs typeface="Comic Sans MS"/>
              <a:sym typeface="Comic Sans MS"/>
            </a:endParaRPr>
          </a:p>
        </p:txBody>
      </p:sp>
      <p:sp>
        <p:nvSpPr>
          <p:cNvPr id="337" name="Google Shape;337;g2d56a3e97c8_0_83"/>
          <p:cNvSpPr txBox="1"/>
          <p:nvPr/>
        </p:nvSpPr>
        <p:spPr>
          <a:xfrm>
            <a:off x="263200" y="751675"/>
            <a:ext cx="7977300" cy="122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¿Que es TLS?</a:t>
            </a:r>
            <a:endParaRPr>
              <a:solidFill>
                <a:schemeClr val="dk1"/>
              </a:solidFill>
              <a:latin typeface="Comic Sans MS"/>
              <a:ea typeface="Comic Sans MS"/>
              <a:cs typeface="Comic Sans MS"/>
              <a:sym typeface="Comic Sans MS"/>
            </a:endParaRPr>
          </a:p>
          <a:p>
            <a:pPr indent="0" lvl="0" marL="0" marR="0" rtl="0" algn="l">
              <a:lnSpc>
                <a:spcPct val="100000"/>
              </a:lnSpc>
              <a:spcBef>
                <a:spcPts val="1400"/>
              </a:spcBef>
              <a:spcAft>
                <a:spcPts val="0"/>
              </a:spcAft>
              <a:buClr>
                <a:srgbClr val="000000"/>
              </a:buClr>
              <a:buSzPts val="900"/>
              <a:buFont typeface="Arial"/>
              <a:buNone/>
            </a:pPr>
            <a:r>
              <a:rPr b="1" lang="es-ES">
                <a:solidFill>
                  <a:schemeClr val="dk1"/>
                </a:solidFill>
                <a:latin typeface="Comic Sans MS"/>
                <a:ea typeface="Comic Sans MS"/>
                <a:cs typeface="Comic Sans MS"/>
                <a:sym typeface="Comic Sans MS"/>
              </a:rPr>
              <a:t>TLS</a:t>
            </a:r>
            <a:r>
              <a:rPr lang="es-ES">
                <a:solidFill>
                  <a:schemeClr val="dk1"/>
                </a:solidFill>
                <a:latin typeface="Comic Sans MS"/>
                <a:ea typeface="Comic Sans MS"/>
                <a:cs typeface="Comic Sans MS"/>
                <a:sym typeface="Comic Sans MS"/>
              </a:rPr>
              <a:t> (Transport Layer Security) es un protocolo de seguridad criptográfica diseñado para proporcionar comunicaciones seguras a través de una red, especialmente en Internet. TLS es el sucesor de </a:t>
            </a:r>
            <a:r>
              <a:rPr b="1" lang="es-ES">
                <a:solidFill>
                  <a:schemeClr val="dk1"/>
                </a:solidFill>
                <a:latin typeface="Comic Sans MS"/>
                <a:ea typeface="Comic Sans MS"/>
                <a:cs typeface="Comic Sans MS"/>
                <a:sym typeface="Comic Sans MS"/>
              </a:rPr>
              <a:t>SSL</a:t>
            </a:r>
            <a:r>
              <a:rPr lang="es-ES">
                <a:solidFill>
                  <a:schemeClr val="dk1"/>
                </a:solidFill>
                <a:latin typeface="Comic Sans MS"/>
                <a:ea typeface="Comic Sans MS"/>
                <a:cs typeface="Comic Sans MS"/>
                <a:sym typeface="Comic Sans MS"/>
              </a:rPr>
              <a:t> (Secure Sockets Layer).</a:t>
            </a:r>
            <a:endParaRPr>
              <a:solidFill>
                <a:schemeClr val="dk1"/>
              </a:solidFill>
              <a:latin typeface="Comic Sans MS"/>
              <a:ea typeface="Comic Sans MS"/>
              <a:cs typeface="Comic Sans MS"/>
              <a:sym typeface="Comic Sans MS"/>
            </a:endParaRPr>
          </a:p>
        </p:txBody>
      </p:sp>
      <p:sp>
        <p:nvSpPr>
          <p:cNvPr id="338" name="Google Shape;338;g2d56a3e97c8_0_83"/>
          <p:cNvSpPr txBox="1"/>
          <p:nvPr/>
        </p:nvSpPr>
        <p:spPr>
          <a:xfrm>
            <a:off x="263200" y="2190450"/>
            <a:ext cx="7977300" cy="241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400"/>
              </a:spcBef>
              <a:spcAft>
                <a:spcPts val="0"/>
              </a:spcAft>
              <a:buClr>
                <a:srgbClr val="000000"/>
              </a:buClr>
              <a:buSzPts val="900"/>
              <a:buFont typeface="Arial"/>
              <a:buNone/>
            </a:pPr>
            <a:r>
              <a:rPr lang="es-ES">
                <a:solidFill>
                  <a:schemeClr val="dk1"/>
                </a:solidFill>
                <a:latin typeface="Comic Sans MS"/>
                <a:ea typeface="Comic Sans MS"/>
                <a:cs typeface="Comic Sans MS"/>
                <a:sym typeface="Comic Sans MS"/>
              </a:rPr>
              <a:t>Cuando usar TLS</a:t>
            </a:r>
            <a:endParaRPr>
              <a:solidFill>
                <a:schemeClr val="dk1"/>
              </a:solidFill>
              <a:latin typeface="Comic Sans MS"/>
              <a:ea typeface="Comic Sans MS"/>
              <a:cs typeface="Comic Sans MS"/>
              <a:sym typeface="Comic Sans MS"/>
            </a:endParaRPr>
          </a:p>
          <a:p>
            <a:pPr indent="0" lvl="0" marL="0" rtl="0" algn="l">
              <a:lnSpc>
                <a:spcPct val="115000"/>
              </a:lnSpc>
              <a:spcBef>
                <a:spcPts val="1200"/>
              </a:spcBef>
              <a:spcAft>
                <a:spcPts val="0"/>
              </a:spcAft>
              <a:buClr>
                <a:schemeClr val="dk1"/>
              </a:buClr>
              <a:buSzPts val="1100"/>
              <a:buFont typeface="Arial"/>
              <a:buNone/>
            </a:pPr>
            <a:r>
              <a:rPr lang="es-ES">
                <a:solidFill>
                  <a:schemeClr val="dk1"/>
                </a:solidFill>
                <a:latin typeface="Comic Sans MS"/>
                <a:ea typeface="Comic Sans MS"/>
                <a:cs typeface="Comic Sans MS"/>
                <a:sym typeface="Comic Sans MS"/>
              </a:rPr>
              <a:t>TLS se utiliza para:</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1200"/>
              </a:spcBef>
              <a:spcAft>
                <a:spcPts val="0"/>
              </a:spcAft>
              <a:buClr>
                <a:schemeClr val="dk1"/>
              </a:buClr>
              <a:buSzPts val="1400"/>
              <a:buAutoNum type="arabicPeriod"/>
            </a:pPr>
            <a:r>
              <a:rPr b="1" lang="es-ES">
                <a:solidFill>
                  <a:schemeClr val="dk1"/>
                </a:solidFill>
                <a:latin typeface="Comic Sans MS"/>
                <a:ea typeface="Comic Sans MS"/>
                <a:cs typeface="Comic Sans MS"/>
                <a:sym typeface="Comic Sans MS"/>
              </a:rPr>
              <a:t>Cifrado</a:t>
            </a:r>
            <a:r>
              <a:rPr lang="es-ES">
                <a:solidFill>
                  <a:schemeClr val="dk1"/>
                </a:solidFill>
                <a:latin typeface="Comic Sans MS"/>
                <a:ea typeface="Comic Sans MS"/>
                <a:cs typeface="Comic Sans MS"/>
                <a:sym typeface="Comic Sans MS"/>
              </a:rPr>
              <a:t>: Asegura que los datos enviados entre dos partes (por ejemplo, un cliente y un servidor) estén cifrados y no puedan ser leídos por terceros.</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AutoNum type="arabicPeriod"/>
            </a:pPr>
            <a:r>
              <a:rPr b="1" lang="es-ES">
                <a:solidFill>
                  <a:schemeClr val="dk1"/>
                </a:solidFill>
                <a:latin typeface="Comic Sans MS"/>
                <a:ea typeface="Comic Sans MS"/>
                <a:cs typeface="Comic Sans MS"/>
                <a:sym typeface="Comic Sans MS"/>
              </a:rPr>
              <a:t>Autenticación</a:t>
            </a:r>
            <a:r>
              <a:rPr lang="es-ES">
                <a:solidFill>
                  <a:schemeClr val="dk1"/>
                </a:solidFill>
                <a:latin typeface="Comic Sans MS"/>
                <a:ea typeface="Comic Sans MS"/>
                <a:cs typeface="Comic Sans MS"/>
                <a:sym typeface="Comic Sans MS"/>
              </a:rPr>
              <a:t>: Garantiza que las partes que se están comunicando son quienes dicen ser, generalmente usando certificados digitales.</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AutoNum type="arabicPeriod"/>
            </a:pPr>
            <a:r>
              <a:rPr b="1" lang="es-ES">
                <a:solidFill>
                  <a:schemeClr val="dk1"/>
                </a:solidFill>
                <a:latin typeface="Comic Sans MS"/>
                <a:ea typeface="Comic Sans MS"/>
                <a:cs typeface="Comic Sans MS"/>
                <a:sym typeface="Comic Sans MS"/>
              </a:rPr>
              <a:t>Integridad de los datos</a:t>
            </a:r>
            <a:r>
              <a:rPr lang="es-ES">
                <a:solidFill>
                  <a:schemeClr val="dk1"/>
                </a:solidFill>
                <a:latin typeface="Comic Sans MS"/>
                <a:ea typeface="Comic Sans MS"/>
                <a:cs typeface="Comic Sans MS"/>
                <a:sym typeface="Comic Sans MS"/>
              </a:rPr>
              <a:t>: Verifica que los datos no hayan sido alterados o modificados durante su transmisión.</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f3b18c1f07_0_20"/>
          <p:cNvSpPr txBox="1"/>
          <p:nvPr>
            <p:ph idx="4294967295" type="ctrTitle"/>
          </p:nvPr>
        </p:nvSpPr>
        <p:spPr>
          <a:xfrm>
            <a:off x="228600" y="152700"/>
            <a:ext cx="59904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3300" u="none" cap="none" strike="noStrike">
                <a:solidFill>
                  <a:srgbClr val="099CEC"/>
                </a:solidFill>
                <a:latin typeface="Comic Sans MS"/>
                <a:ea typeface="Comic Sans MS"/>
                <a:cs typeface="Comic Sans MS"/>
                <a:sym typeface="Comic Sans MS"/>
              </a:rPr>
              <a:t>¿Qué es Virtualización?</a:t>
            </a:r>
            <a:endParaRPr b="0" i="0" sz="4000" u="none" cap="none" strike="noStrike">
              <a:solidFill>
                <a:srgbClr val="099CEC"/>
              </a:solidFill>
              <a:latin typeface="Comic Sans MS"/>
              <a:ea typeface="Comic Sans MS"/>
              <a:cs typeface="Comic Sans MS"/>
              <a:sym typeface="Comic Sans MS"/>
            </a:endParaRPr>
          </a:p>
        </p:txBody>
      </p:sp>
      <p:sp>
        <p:nvSpPr>
          <p:cNvPr id="85" name="Google Shape;85;g1f3b18c1f07_0_20"/>
          <p:cNvSpPr txBox="1"/>
          <p:nvPr>
            <p:ph idx="4294967295" type="subTitle"/>
          </p:nvPr>
        </p:nvSpPr>
        <p:spPr>
          <a:xfrm>
            <a:off x="221500" y="927025"/>
            <a:ext cx="4276500" cy="1582800"/>
          </a:xfrm>
          <a:prstGeom prst="rect">
            <a:avLst/>
          </a:prstGeom>
          <a:noFill/>
          <a:ln>
            <a:noFill/>
          </a:ln>
        </p:spPr>
        <p:txBody>
          <a:bodyPr anchorCtr="0" anchor="t" bIns="91425" lIns="91425" spcFirstLastPara="1" rIns="91425" wrap="square" tIns="91425">
            <a:normAutofit fontScale="25000" lnSpcReduction="10000"/>
          </a:bodyPr>
          <a:lstStyle/>
          <a:p>
            <a:pPr indent="0" lvl="0" marL="0" marR="0" rtl="0" algn="l">
              <a:lnSpc>
                <a:spcPct val="115000"/>
              </a:lnSpc>
              <a:spcBef>
                <a:spcPts val="0"/>
              </a:spcBef>
              <a:spcAft>
                <a:spcPts val="0"/>
              </a:spcAft>
              <a:buClr>
                <a:schemeClr val="dk2"/>
              </a:buClr>
              <a:buSzPts val="151"/>
              <a:buFont typeface="Arial"/>
              <a:buNone/>
            </a:pPr>
            <a:r>
              <a:rPr b="0" i="0" lang="es-ES" sz="4150" u="none" cap="none" strike="noStrike">
                <a:solidFill>
                  <a:srgbClr val="141B1F"/>
                </a:solidFill>
                <a:latin typeface="Comic Sans MS"/>
                <a:ea typeface="Comic Sans MS"/>
                <a:cs typeface="Comic Sans MS"/>
                <a:sym typeface="Comic Sans MS"/>
              </a:rPr>
              <a:t>Las máquinas virtuales (VM) son una abstracción del hardware físico que convierte un servidor en muchos servidores. El hipervisor permite ejecutar varias máquinas virtuales en una sola máquina f</a:t>
            </a:r>
            <a:r>
              <a:rPr lang="es-ES" sz="4150">
                <a:solidFill>
                  <a:srgbClr val="141B1F"/>
                </a:solidFill>
                <a:latin typeface="Comic Sans MS"/>
                <a:ea typeface="Comic Sans MS"/>
                <a:cs typeface="Comic Sans MS"/>
                <a:sym typeface="Comic Sans MS"/>
              </a:rPr>
              <a:t>í</a:t>
            </a:r>
            <a:r>
              <a:rPr b="0" i="0" lang="es-ES" sz="4150" u="none" cap="none" strike="noStrike">
                <a:solidFill>
                  <a:srgbClr val="141B1F"/>
                </a:solidFill>
                <a:latin typeface="Comic Sans MS"/>
                <a:ea typeface="Comic Sans MS"/>
                <a:cs typeface="Comic Sans MS"/>
                <a:sym typeface="Comic Sans MS"/>
              </a:rPr>
              <a:t>sica. Cada VM incluye una copia completa de un sistema operativo, la aplicación, los archivos binarios y las bibliotecas necesarios, lo que ocupa decenas de GB. Las máquinas virtuales también pueden tardar en arrancar.</a:t>
            </a:r>
            <a:endParaRPr b="0" i="0" sz="4150" u="none" cap="none" strike="noStrike">
              <a:solidFill>
                <a:srgbClr val="141B1F"/>
              </a:solidFill>
              <a:latin typeface="Comic Sans MS"/>
              <a:ea typeface="Comic Sans MS"/>
              <a:cs typeface="Comic Sans MS"/>
              <a:sym typeface="Comic Sans MS"/>
            </a:endParaRPr>
          </a:p>
          <a:p>
            <a:pPr indent="0" lvl="0" marL="0" marR="0" rtl="0" algn="l">
              <a:lnSpc>
                <a:spcPct val="115000"/>
              </a:lnSpc>
              <a:spcBef>
                <a:spcPts val="1200"/>
              </a:spcBef>
              <a:spcAft>
                <a:spcPts val="1200"/>
              </a:spcAft>
              <a:buClr>
                <a:schemeClr val="dk2"/>
              </a:buClr>
              <a:buSzPct val="42013"/>
              <a:buFont typeface="Arial"/>
              <a:buNone/>
            </a:pPr>
            <a:r>
              <a:t/>
            </a:r>
            <a:endParaRPr b="0" i="0" sz="1440" u="none" cap="none" strike="noStrike">
              <a:solidFill>
                <a:srgbClr val="141B1F"/>
              </a:solidFill>
              <a:latin typeface="Comic Sans MS"/>
              <a:ea typeface="Comic Sans MS"/>
              <a:cs typeface="Comic Sans MS"/>
              <a:sym typeface="Comic Sans MS"/>
            </a:endParaRPr>
          </a:p>
        </p:txBody>
      </p:sp>
      <p:pic>
        <p:nvPicPr>
          <p:cNvPr id="86" name="Google Shape;86;g1f3b18c1f07_0_20"/>
          <p:cNvPicPr preferRelativeResize="0"/>
          <p:nvPr/>
        </p:nvPicPr>
        <p:blipFill rotWithShape="1">
          <a:blip r:embed="rId3">
            <a:alphaModFix/>
          </a:blip>
          <a:srcRect b="0" l="0" r="0" t="1603"/>
          <a:stretch/>
        </p:blipFill>
        <p:spPr>
          <a:xfrm>
            <a:off x="5470775" y="346850"/>
            <a:ext cx="2872640" cy="4569501"/>
          </a:xfrm>
          <a:prstGeom prst="rect">
            <a:avLst/>
          </a:prstGeom>
          <a:noFill/>
          <a:ln>
            <a:noFill/>
          </a:ln>
        </p:spPr>
      </p:pic>
      <p:pic>
        <p:nvPicPr>
          <p:cNvPr id="87" name="Google Shape;87;g1f3b18c1f07_0_20"/>
          <p:cNvPicPr preferRelativeResize="0"/>
          <p:nvPr/>
        </p:nvPicPr>
        <p:blipFill rotWithShape="1">
          <a:blip r:embed="rId4">
            <a:alphaModFix/>
          </a:blip>
          <a:srcRect b="0" l="0" r="0" t="38210"/>
          <a:stretch/>
        </p:blipFill>
        <p:spPr>
          <a:xfrm>
            <a:off x="624800" y="2402175"/>
            <a:ext cx="2962325" cy="1582800"/>
          </a:xfrm>
          <a:prstGeom prst="rect">
            <a:avLst/>
          </a:prstGeom>
          <a:noFill/>
          <a:ln>
            <a:noFill/>
          </a:ln>
        </p:spPr>
      </p:pic>
      <p:sp>
        <p:nvSpPr>
          <p:cNvPr id="88" name="Google Shape;88;g1f3b18c1f07_0_20"/>
          <p:cNvSpPr txBox="1"/>
          <p:nvPr/>
        </p:nvSpPr>
        <p:spPr>
          <a:xfrm>
            <a:off x="221500" y="4039150"/>
            <a:ext cx="66645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omic Sans MS"/>
                <a:ea typeface="Comic Sans MS"/>
                <a:cs typeface="Comic Sans MS"/>
                <a:sym typeface="Comic Sans MS"/>
              </a:rPr>
              <a:t>El hypervisor es la pieza que provee una capa de abstracción entre la máquina física </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omic Sans MS"/>
                <a:ea typeface="Comic Sans MS"/>
                <a:cs typeface="Comic Sans MS"/>
                <a:sym typeface="Comic Sans MS"/>
              </a:rPr>
              <a:t>y la/s virtualizada/s. Esta pieza ayuda a "engañar" al sistema operativo instalado en la</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omic Sans MS"/>
                <a:ea typeface="Comic Sans MS"/>
                <a:cs typeface="Comic Sans MS"/>
                <a:sym typeface="Comic Sans MS"/>
              </a:rPr>
              <a:t>máquina virtual haciéndole pensar que está instalado en una máquina física.</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omic Sans MS"/>
                <a:ea typeface="Comic Sans MS"/>
                <a:cs typeface="Comic Sans MS"/>
                <a:sym typeface="Comic Sans MS"/>
              </a:rPr>
              <a:t>También ayuda a gestionar los recursos físicos compartidos entre las distintas </a:t>
            </a:r>
            <a:endParaRPr b="0" i="0" sz="9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Comic Sans MS"/>
                <a:ea typeface="Comic Sans MS"/>
                <a:cs typeface="Comic Sans MS"/>
                <a:sym typeface="Comic Sans MS"/>
              </a:rPr>
              <a:t>máquinas virtuales.</a:t>
            </a:r>
            <a:endParaRPr b="0" i="0" sz="9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d56a3e97c8_0_89">
            <a:hlinkClick r:id="rId3"/>
          </p:cNvPr>
          <p:cNvSpPr txBox="1"/>
          <p:nvPr/>
        </p:nvSpPr>
        <p:spPr>
          <a:xfrm>
            <a:off x="263200" y="94300"/>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Asegurar el puerto docker con TLS</a:t>
            </a:r>
            <a:endParaRPr b="1" i="0" sz="2900" u="none" cap="none" strike="noStrike">
              <a:solidFill>
                <a:srgbClr val="1871C2"/>
              </a:solidFill>
              <a:latin typeface="Comic Sans MS"/>
              <a:ea typeface="Comic Sans MS"/>
              <a:cs typeface="Comic Sans MS"/>
              <a:sym typeface="Comic Sans MS"/>
            </a:endParaRPr>
          </a:p>
        </p:txBody>
      </p:sp>
      <p:sp>
        <p:nvSpPr>
          <p:cNvPr id="344" name="Google Shape;344;g2d56a3e97c8_0_89"/>
          <p:cNvSpPr txBox="1"/>
          <p:nvPr/>
        </p:nvSpPr>
        <p:spPr>
          <a:xfrm>
            <a:off x="191400" y="4458250"/>
            <a:ext cx="876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hlinkClick r:id="rId4"/>
              </a:rPr>
              <a:t>https://docs.docker.com/engine/security/protect-access/#use-tls-https-to-protect-the-docker-daemon-socket</a:t>
            </a:r>
            <a:endParaRPr/>
          </a:p>
          <a:p>
            <a:pPr indent="0" lvl="0" marL="0" rtl="0" algn="l">
              <a:spcBef>
                <a:spcPts val="0"/>
              </a:spcBef>
              <a:spcAft>
                <a:spcPts val="0"/>
              </a:spcAft>
              <a:buNone/>
            </a:pPr>
            <a:r>
              <a:t/>
            </a:r>
            <a:endParaRPr/>
          </a:p>
        </p:txBody>
      </p:sp>
      <p:pic>
        <p:nvPicPr>
          <p:cNvPr id="345" name="Google Shape;345;g2d56a3e97c8_0_89"/>
          <p:cNvPicPr preferRelativeResize="0"/>
          <p:nvPr/>
        </p:nvPicPr>
        <p:blipFill>
          <a:blip r:embed="rId5">
            <a:alphaModFix/>
          </a:blip>
          <a:stretch>
            <a:fillRect/>
          </a:stretch>
        </p:blipFill>
        <p:spPr>
          <a:xfrm>
            <a:off x="1306763" y="674475"/>
            <a:ext cx="6530463" cy="3794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d56a3e97c8_0_99">
            <a:hlinkClick r:id="rId3"/>
          </p:cNvPr>
          <p:cNvSpPr txBox="1"/>
          <p:nvPr/>
        </p:nvSpPr>
        <p:spPr>
          <a:xfrm>
            <a:off x="140100" y="2138475"/>
            <a:ext cx="8793300" cy="569400"/>
          </a:xfrm>
          <a:prstGeom prst="rect">
            <a:avLst/>
          </a:prstGeom>
          <a:noFill/>
          <a:ln>
            <a:noFill/>
          </a:ln>
        </p:spPr>
        <p:txBody>
          <a:bodyPr anchorCtr="0" anchor="t" bIns="51425" lIns="51425" spcFirstLastPara="1" rIns="51425" wrap="square" tIns="51425">
            <a:noAutofit/>
          </a:bodyPr>
          <a:lstStyle/>
          <a:p>
            <a:pPr indent="0" lvl="0" marL="228600" marR="0" rtl="0" algn="ctr">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Práctica creación y uso de certificados docker con TLS</a:t>
            </a:r>
            <a:endParaRPr b="1" i="0" sz="29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d331e7bd05_0_0"/>
          <p:cNvSpPr txBox="1"/>
          <p:nvPr/>
        </p:nvSpPr>
        <p:spPr>
          <a:xfrm>
            <a:off x="1085974" y="889425"/>
            <a:ext cx="4180200" cy="7698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4600" u="none" cap="none" strike="noStrike">
                <a:solidFill>
                  <a:srgbClr val="1871C2"/>
                </a:solidFill>
                <a:latin typeface="Comic Sans MS"/>
                <a:ea typeface="Comic Sans MS"/>
                <a:cs typeface="Comic Sans MS"/>
                <a:sym typeface="Comic Sans MS"/>
              </a:rPr>
              <a:t>Images</a:t>
            </a:r>
            <a:endParaRPr b="1" i="0" sz="5300" u="none" cap="none" strike="noStrike">
              <a:solidFill>
                <a:srgbClr val="1871C2"/>
              </a:solidFill>
              <a:latin typeface="Comic Sans MS"/>
              <a:ea typeface="Comic Sans MS"/>
              <a:cs typeface="Comic Sans MS"/>
              <a:sym typeface="Comic Sans MS"/>
            </a:endParaRPr>
          </a:p>
        </p:txBody>
      </p:sp>
      <p:pic>
        <p:nvPicPr>
          <p:cNvPr id="356" name="Google Shape;356;g2d331e7bd05_0_0"/>
          <p:cNvPicPr preferRelativeResize="0"/>
          <p:nvPr/>
        </p:nvPicPr>
        <p:blipFill rotWithShape="1">
          <a:blip r:embed="rId3">
            <a:alphaModFix/>
          </a:blip>
          <a:srcRect b="0" l="0" r="0" t="0"/>
          <a:stretch/>
        </p:blipFill>
        <p:spPr>
          <a:xfrm>
            <a:off x="5038650" y="1553600"/>
            <a:ext cx="3141863" cy="22531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f3d08e8b0a_0_261"/>
          <p:cNvSpPr txBox="1"/>
          <p:nvPr/>
        </p:nvSpPr>
        <p:spPr>
          <a:xfrm>
            <a:off x="265329" y="96125"/>
            <a:ext cx="32817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Imágenes</a:t>
            </a:r>
            <a:endParaRPr b="1" i="0" sz="4100" u="none" cap="none" strike="noStrike">
              <a:solidFill>
                <a:srgbClr val="1871C2"/>
              </a:solidFill>
              <a:latin typeface="Comic Sans MS"/>
              <a:ea typeface="Comic Sans MS"/>
              <a:cs typeface="Comic Sans MS"/>
              <a:sym typeface="Comic Sans MS"/>
            </a:endParaRPr>
          </a:p>
        </p:txBody>
      </p:sp>
      <p:pic>
        <p:nvPicPr>
          <p:cNvPr id="362" name="Google Shape;362;g1f3d08e8b0a_0_261"/>
          <p:cNvPicPr preferRelativeResize="0"/>
          <p:nvPr/>
        </p:nvPicPr>
        <p:blipFill rotWithShape="1">
          <a:blip r:embed="rId3">
            <a:alphaModFix/>
          </a:blip>
          <a:srcRect b="0" l="0" r="0" t="0"/>
          <a:stretch/>
        </p:blipFill>
        <p:spPr>
          <a:xfrm>
            <a:off x="1040375" y="784275"/>
            <a:ext cx="6822600" cy="400094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f3d08e8b0a_0_272"/>
          <p:cNvSpPr txBox="1"/>
          <p:nvPr>
            <p:ph idx="4294967295" type="subTitle"/>
          </p:nvPr>
        </p:nvSpPr>
        <p:spPr>
          <a:xfrm>
            <a:off x="0" y="305700"/>
            <a:ext cx="2714700" cy="4509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0"/>
              </a:spcAft>
              <a:buClr>
                <a:schemeClr val="dk2"/>
              </a:buClr>
              <a:buSzPts val="2800"/>
              <a:buFont typeface="Arial"/>
              <a:buNone/>
            </a:pPr>
            <a:r>
              <a:rPr b="1" i="0" lang="es-ES" sz="3400" u="none" cap="none" strike="noStrike">
                <a:solidFill>
                  <a:srgbClr val="1871C2"/>
                </a:solidFill>
                <a:latin typeface="Comic Sans MS"/>
                <a:ea typeface="Comic Sans MS"/>
                <a:cs typeface="Comic Sans MS"/>
                <a:sym typeface="Comic Sans MS"/>
              </a:rPr>
              <a:t>Imágenes</a:t>
            </a:r>
            <a:endParaRPr b="0" i="0" sz="1500" u="none" cap="none" strike="noStrike">
              <a:solidFill>
                <a:srgbClr val="1871C2"/>
              </a:solidFill>
              <a:latin typeface="Comic Sans MS"/>
              <a:ea typeface="Comic Sans MS"/>
              <a:cs typeface="Comic Sans MS"/>
              <a:sym typeface="Comic Sans MS"/>
            </a:endParaRPr>
          </a:p>
          <a:p>
            <a:pPr indent="0" lvl="0" marL="228600" marR="0" rtl="0" algn="l">
              <a:lnSpc>
                <a:spcPct val="80000"/>
              </a:lnSpc>
              <a:spcBef>
                <a:spcPts val="1200"/>
              </a:spcBef>
              <a:spcAft>
                <a:spcPts val="0"/>
              </a:spcAft>
              <a:buClr>
                <a:schemeClr val="dk2"/>
              </a:buClr>
              <a:buSzPts val="700"/>
              <a:buFont typeface="Arial"/>
              <a:buNone/>
            </a:pPr>
            <a:r>
              <a:t/>
            </a:r>
            <a:endParaRPr b="0" i="0" sz="1500" u="none" cap="none" strike="noStrike">
              <a:solidFill>
                <a:srgbClr val="1871C2"/>
              </a:solidFill>
              <a:latin typeface="Comic Sans MS"/>
              <a:ea typeface="Comic Sans MS"/>
              <a:cs typeface="Comic Sans MS"/>
              <a:sym typeface="Comic Sans MS"/>
            </a:endParaRPr>
          </a:p>
          <a:p>
            <a:pPr indent="-228600" lvl="0" marL="457200" marR="0" rtl="0" algn="ctr">
              <a:lnSpc>
                <a:spcPct val="80000"/>
              </a:lnSpc>
              <a:spcBef>
                <a:spcPts val="0"/>
              </a:spcBef>
              <a:spcAft>
                <a:spcPts val="0"/>
              </a:spcAft>
              <a:buClr>
                <a:schemeClr val="dk2"/>
              </a:buClr>
              <a:buSzPts val="700"/>
              <a:buFont typeface="Arial"/>
              <a:buNone/>
            </a:pPr>
            <a:r>
              <a:t/>
            </a:r>
            <a:endParaRPr b="0" i="0" sz="1500" u="none" cap="none" strike="noStrike">
              <a:solidFill>
                <a:srgbClr val="1871C2"/>
              </a:solidFill>
              <a:latin typeface="Comic Sans MS"/>
              <a:ea typeface="Comic Sans MS"/>
              <a:cs typeface="Comic Sans MS"/>
              <a:sym typeface="Comic Sans MS"/>
            </a:endParaRPr>
          </a:p>
        </p:txBody>
      </p:sp>
      <p:sp>
        <p:nvSpPr>
          <p:cNvPr id="368" name="Google Shape;368;g1f3d08e8b0a_0_272"/>
          <p:cNvSpPr txBox="1"/>
          <p:nvPr/>
        </p:nvSpPr>
        <p:spPr>
          <a:xfrm>
            <a:off x="1155450" y="874060"/>
            <a:ext cx="7209600" cy="3630300"/>
          </a:xfrm>
          <a:prstGeom prst="rect">
            <a:avLst/>
          </a:prstGeom>
          <a:noFill/>
          <a:ln>
            <a:noFill/>
          </a:ln>
        </p:spPr>
        <p:txBody>
          <a:bodyPr anchorCtr="0" anchor="t" bIns="51425" lIns="51425" spcFirstLastPara="1" rIns="51425" wrap="square" tIns="51425">
            <a:noAutofit/>
          </a:bodyPr>
          <a:lstStyle/>
          <a:p>
            <a:pPr indent="-279400" lvl="0" marL="685800" marR="0" rtl="0" algn="just">
              <a:lnSpc>
                <a:spcPct val="100000"/>
              </a:lnSpc>
              <a:spcBef>
                <a:spcPts val="0"/>
              </a:spcBef>
              <a:spcAft>
                <a:spcPts val="0"/>
              </a:spcAft>
              <a:buClr>
                <a:srgbClr val="4A4A4A"/>
              </a:buClr>
              <a:buSzPts val="2800"/>
              <a:buFont typeface="Arial"/>
              <a:buNone/>
            </a:pPr>
            <a:r>
              <a:t/>
            </a:r>
            <a:endParaRPr b="0" i="0" sz="2400" u="none" cap="none" strike="noStrike">
              <a:solidFill>
                <a:srgbClr val="4A4A4A"/>
              </a:solidFill>
              <a:latin typeface="Helvetica Neue"/>
              <a:ea typeface="Helvetica Neue"/>
              <a:cs typeface="Helvetica Neue"/>
              <a:sym typeface="Helvetica Neue"/>
            </a:endParaRPr>
          </a:p>
        </p:txBody>
      </p:sp>
      <p:sp>
        <p:nvSpPr>
          <p:cNvPr id="369" name="Google Shape;369;g1f3d08e8b0a_0_272"/>
          <p:cNvSpPr txBox="1"/>
          <p:nvPr/>
        </p:nvSpPr>
        <p:spPr>
          <a:xfrm>
            <a:off x="2033750" y="4425225"/>
            <a:ext cx="528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g1f3d08e8b0a_0_272"/>
          <p:cNvPicPr preferRelativeResize="0"/>
          <p:nvPr/>
        </p:nvPicPr>
        <p:blipFill rotWithShape="1">
          <a:blip r:embed="rId3">
            <a:alphaModFix/>
          </a:blip>
          <a:srcRect b="19494" l="0" r="0" t="15518"/>
          <a:stretch/>
        </p:blipFill>
        <p:spPr>
          <a:xfrm>
            <a:off x="4352200" y="2275750"/>
            <a:ext cx="4601400" cy="1681950"/>
          </a:xfrm>
          <a:prstGeom prst="rect">
            <a:avLst/>
          </a:prstGeom>
          <a:noFill/>
          <a:ln>
            <a:noFill/>
          </a:ln>
        </p:spPr>
      </p:pic>
      <p:sp>
        <p:nvSpPr>
          <p:cNvPr id="371" name="Google Shape;371;g1f3d08e8b0a_0_272"/>
          <p:cNvSpPr txBox="1"/>
          <p:nvPr/>
        </p:nvSpPr>
        <p:spPr>
          <a:xfrm>
            <a:off x="263200" y="946325"/>
            <a:ext cx="86904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ES" sz="1100" u="none" cap="none" strike="noStrike">
                <a:solidFill>
                  <a:schemeClr val="dk1"/>
                </a:solidFill>
                <a:latin typeface="Comic Sans MS"/>
                <a:ea typeface="Comic Sans MS"/>
                <a:cs typeface="Comic Sans MS"/>
                <a:sym typeface="Comic Sans MS"/>
              </a:rPr>
              <a:t>La imagen Docker se construye utilizando un Dockerfile. Cada instrucción en el Dockerfile añade una nueva "capa" a la imagen. Las capas representan una porción del sistema de archivos de la imagen que añade o reemplaza los que tiene la imagen base de la que parte. Las capas son clave para hacer que los contenedores sean ligeros. Docker utiliza un sistema de archivos llamado “Union File Systems” para lograrlo. </a:t>
            </a:r>
            <a:endParaRPr b="0" i="0" sz="700" u="none" cap="none" strike="noStrike">
              <a:solidFill>
                <a:schemeClr val="dk1"/>
              </a:solidFill>
              <a:latin typeface="Comic Sans MS"/>
              <a:ea typeface="Comic Sans MS"/>
              <a:cs typeface="Comic Sans MS"/>
              <a:sym typeface="Comic Sans MS"/>
            </a:endParaRPr>
          </a:p>
        </p:txBody>
      </p:sp>
      <p:pic>
        <p:nvPicPr>
          <p:cNvPr id="372" name="Google Shape;372;g1f3d08e8b0a_0_272"/>
          <p:cNvPicPr preferRelativeResize="0"/>
          <p:nvPr/>
        </p:nvPicPr>
        <p:blipFill rotWithShape="1">
          <a:blip r:embed="rId4">
            <a:alphaModFix/>
          </a:blip>
          <a:srcRect b="0" l="0" r="0" t="0"/>
          <a:stretch/>
        </p:blipFill>
        <p:spPr>
          <a:xfrm>
            <a:off x="263200" y="2044850"/>
            <a:ext cx="3789824" cy="2217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f3d08e8b0a_0_103"/>
          <p:cNvSpPr txBox="1"/>
          <p:nvPr/>
        </p:nvSpPr>
        <p:spPr>
          <a:xfrm>
            <a:off x="265334" y="125934"/>
            <a:ext cx="5841900" cy="569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rgbClr val="000000"/>
              </a:buClr>
              <a:buSzPts val="3400"/>
              <a:buFont typeface="Arial"/>
              <a:buNone/>
            </a:pPr>
            <a:r>
              <a:rPr b="1" i="0" lang="es-ES" sz="3400" u="none" cap="none" strike="noStrike">
                <a:solidFill>
                  <a:srgbClr val="1871C2"/>
                </a:solidFill>
                <a:latin typeface="Comic Sans MS"/>
                <a:ea typeface="Comic Sans MS"/>
                <a:cs typeface="Comic Sans MS"/>
                <a:sym typeface="Comic Sans MS"/>
              </a:rPr>
              <a:t>Registros de Docker</a:t>
            </a:r>
            <a:endParaRPr b="1" i="0" sz="4100" u="none" cap="none" strike="noStrike">
              <a:solidFill>
                <a:srgbClr val="1871C2"/>
              </a:solidFill>
              <a:latin typeface="Comic Sans MS"/>
              <a:ea typeface="Comic Sans MS"/>
              <a:cs typeface="Comic Sans MS"/>
              <a:sym typeface="Comic Sans MS"/>
            </a:endParaRPr>
          </a:p>
        </p:txBody>
      </p:sp>
      <p:pic>
        <p:nvPicPr>
          <p:cNvPr id="378" name="Google Shape;378;g1f3d08e8b0a_0_103"/>
          <p:cNvPicPr preferRelativeResize="0"/>
          <p:nvPr/>
        </p:nvPicPr>
        <p:blipFill rotWithShape="1">
          <a:blip r:embed="rId3">
            <a:alphaModFix/>
          </a:blip>
          <a:srcRect b="0" l="0" r="0" t="0"/>
          <a:stretch/>
        </p:blipFill>
        <p:spPr>
          <a:xfrm>
            <a:off x="1065500" y="837759"/>
            <a:ext cx="6822584" cy="400093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f3d08e8b0a_0_117"/>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Beneficios del registro de Docker</a:t>
            </a:r>
            <a:endParaRPr b="1" i="0" sz="2900" u="none" cap="none" strike="noStrike">
              <a:solidFill>
                <a:srgbClr val="1871C2"/>
              </a:solidFill>
              <a:latin typeface="Comic Sans MS"/>
              <a:ea typeface="Comic Sans MS"/>
              <a:cs typeface="Comic Sans MS"/>
              <a:sym typeface="Comic Sans MS"/>
            </a:endParaRPr>
          </a:p>
        </p:txBody>
      </p:sp>
      <p:sp>
        <p:nvSpPr>
          <p:cNvPr id="384" name="Google Shape;384;g1f3d08e8b0a_0_117"/>
          <p:cNvSpPr txBox="1"/>
          <p:nvPr/>
        </p:nvSpPr>
        <p:spPr>
          <a:xfrm>
            <a:off x="430050" y="1249450"/>
            <a:ext cx="8100900" cy="2539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0"/>
              </a:spcBef>
              <a:spcAft>
                <a:spcPts val="0"/>
              </a:spcAft>
              <a:buClr>
                <a:srgbClr val="313131"/>
              </a:buClr>
              <a:buSzPts val="1800"/>
              <a:buFont typeface="Comic Sans MS"/>
              <a:buChar char="●"/>
            </a:pPr>
            <a:r>
              <a:rPr b="0" i="0" lang="es-ES" sz="1800" u="none" cap="none" strike="noStrike">
                <a:solidFill>
                  <a:srgbClr val="313131"/>
                </a:solidFill>
                <a:latin typeface="Comic Sans MS"/>
                <a:ea typeface="Comic Sans MS"/>
                <a:cs typeface="Comic Sans MS"/>
                <a:sym typeface="Comic Sans MS"/>
              </a:rPr>
              <a:t>Una ubicación centralizada para almacenar imágenes de contenedores</a:t>
            </a:r>
            <a:endParaRPr b="0" i="0" sz="1800" u="none" cap="none" strike="noStrike">
              <a:solidFill>
                <a:srgbClr val="313131"/>
              </a:solidFill>
              <a:latin typeface="Comic Sans MS"/>
              <a:ea typeface="Comic Sans MS"/>
              <a:cs typeface="Comic Sans MS"/>
              <a:sym typeface="Comic Sans MS"/>
            </a:endParaRPr>
          </a:p>
          <a:p>
            <a:pPr indent="-342900" lvl="0" marL="457200" marR="0" rtl="0" algn="l">
              <a:lnSpc>
                <a:spcPct val="150000"/>
              </a:lnSpc>
              <a:spcBef>
                <a:spcPts val="0"/>
              </a:spcBef>
              <a:spcAft>
                <a:spcPts val="0"/>
              </a:spcAft>
              <a:buClr>
                <a:srgbClr val="313131"/>
              </a:buClr>
              <a:buSzPts val="1800"/>
              <a:buFont typeface="Comic Sans MS"/>
              <a:buChar char="●"/>
            </a:pPr>
            <a:r>
              <a:rPr b="0" i="0" lang="es-ES" sz="1800" u="none" cap="none" strike="noStrike">
                <a:solidFill>
                  <a:srgbClr val="313131"/>
                </a:solidFill>
                <a:latin typeface="Comic Sans MS"/>
                <a:ea typeface="Comic Sans MS"/>
                <a:cs typeface="Comic Sans MS"/>
                <a:sym typeface="Comic Sans MS"/>
              </a:rPr>
              <a:t>Una ubicación central donde los usuarios pueden encontrar imágenes de contenedores</a:t>
            </a:r>
            <a:endParaRPr b="0" i="0" sz="1800" u="none" cap="none" strike="noStrike">
              <a:solidFill>
                <a:srgbClr val="313131"/>
              </a:solidFill>
              <a:latin typeface="Comic Sans MS"/>
              <a:ea typeface="Comic Sans MS"/>
              <a:cs typeface="Comic Sans MS"/>
              <a:sym typeface="Comic Sans MS"/>
            </a:endParaRPr>
          </a:p>
          <a:p>
            <a:pPr indent="-342900" lvl="0" marL="457200" marR="0" rtl="0" algn="l">
              <a:lnSpc>
                <a:spcPct val="150000"/>
              </a:lnSpc>
              <a:spcBef>
                <a:spcPts val="0"/>
              </a:spcBef>
              <a:spcAft>
                <a:spcPts val="0"/>
              </a:spcAft>
              <a:buClr>
                <a:srgbClr val="313131"/>
              </a:buClr>
              <a:buSzPts val="1800"/>
              <a:buFont typeface="Comic Sans MS"/>
              <a:buChar char="●"/>
            </a:pPr>
            <a:r>
              <a:rPr b="0" i="0" lang="es-ES" sz="1800" u="none" cap="none" strike="noStrike">
                <a:solidFill>
                  <a:srgbClr val="313131"/>
                </a:solidFill>
                <a:latin typeface="Comic Sans MS"/>
                <a:ea typeface="Comic Sans MS"/>
                <a:cs typeface="Comic Sans MS"/>
                <a:sym typeface="Comic Sans MS"/>
              </a:rPr>
              <a:t>Controles de acceso</a:t>
            </a:r>
            <a:endParaRPr b="0" i="0" sz="1800" u="none" cap="none" strike="noStrike">
              <a:solidFill>
                <a:srgbClr val="313131"/>
              </a:solidFill>
              <a:latin typeface="Comic Sans MS"/>
              <a:ea typeface="Comic Sans MS"/>
              <a:cs typeface="Comic Sans MS"/>
              <a:sym typeface="Comic Sans MS"/>
            </a:endParaRPr>
          </a:p>
          <a:p>
            <a:pPr indent="-342900" lvl="0" marL="457200" marR="0" rtl="0" algn="l">
              <a:lnSpc>
                <a:spcPct val="150000"/>
              </a:lnSpc>
              <a:spcBef>
                <a:spcPts val="0"/>
              </a:spcBef>
              <a:spcAft>
                <a:spcPts val="0"/>
              </a:spcAft>
              <a:buClr>
                <a:srgbClr val="313131"/>
              </a:buClr>
              <a:buSzPts val="1800"/>
              <a:buFont typeface="Comic Sans MS"/>
              <a:buChar char="●"/>
            </a:pPr>
            <a:r>
              <a:rPr b="0" i="0" lang="es-ES" sz="1800" u="none" cap="none" strike="noStrike">
                <a:solidFill>
                  <a:srgbClr val="313131"/>
                </a:solidFill>
                <a:latin typeface="Comic Sans MS"/>
                <a:ea typeface="Comic Sans MS"/>
                <a:cs typeface="Comic Sans MS"/>
                <a:sym typeface="Comic Sans MS"/>
              </a:rPr>
              <a:t>Control de versiones de imágenes</a:t>
            </a:r>
            <a:endParaRPr b="0" i="0" sz="1800" u="none" cap="none" strike="noStrike">
              <a:solidFill>
                <a:srgbClr val="313131"/>
              </a:solidFill>
              <a:latin typeface="Comic Sans MS"/>
              <a:ea typeface="Comic Sans MS"/>
              <a:cs typeface="Comic Sans MS"/>
              <a:sym typeface="Comic Sans MS"/>
            </a:endParaRPr>
          </a:p>
          <a:p>
            <a:pPr indent="-342900" lvl="0" marL="457200" marR="0" rtl="0" algn="l">
              <a:lnSpc>
                <a:spcPct val="150000"/>
              </a:lnSpc>
              <a:spcBef>
                <a:spcPts val="0"/>
              </a:spcBef>
              <a:spcAft>
                <a:spcPts val="0"/>
              </a:spcAft>
              <a:buClr>
                <a:srgbClr val="313131"/>
              </a:buClr>
              <a:buSzPts val="1800"/>
              <a:buFont typeface="Comic Sans MS"/>
              <a:buChar char="●"/>
            </a:pPr>
            <a:r>
              <a:rPr b="0" i="0" lang="es-ES" sz="1800" u="none" cap="none" strike="noStrike">
                <a:solidFill>
                  <a:srgbClr val="313131"/>
                </a:solidFill>
                <a:latin typeface="Comic Sans MS"/>
                <a:ea typeface="Comic Sans MS"/>
                <a:cs typeface="Comic Sans MS"/>
                <a:sym typeface="Comic Sans MS"/>
              </a:rPr>
              <a:t>Integración de Docker y Kubernetes</a:t>
            </a:r>
            <a:endParaRPr b="0" i="0" sz="1800" u="none" cap="none" strike="noStrike">
              <a:solidFill>
                <a:srgbClr val="313131"/>
              </a:solidFill>
              <a:latin typeface="Comic Sans MS"/>
              <a:ea typeface="Comic Sans MS"/>
              <a:cs typeface="Comic Sans MS"/>
              <a:sym typeface="Comic Sans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f3d08e8b0a_0_150"/>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Mejores prácticas de registro de Docker</a:t>
            </a:r>
            <a:endParaRPr b="1" i="0" sz="2900" u="none" cap="none" strike="noStrike">
              <a:solidFill>
                <a:srgbClr val="1871C2"/>
              </a:solidFill>
              <a:latin typeface="Comic Sans MS"/>
              <a:ea typeface="Comic Sans MS"/>
              <a:cs typeface="Comic Sans MS"/>
              <a:sym typeface="Comic Sans MS"/>
            </a:endParaRPr>
          </a:p>
        </p:txBody>
      </p:sp>
      <p:sp>
        <p:nvSpPr>
          <p:cNvPr id="390" name="Google Shape;390;g1f3d08e8b0a_0_150"/>
          <p:cNvSpPr txBox="1"/>
          <p:nvPr/>
        </p:nvSpPr>
        <p:spPr>
          <a:xfrm>
            <a:off x="430025" y="805225"/>
            <a:ext cx="8503500" cy="4032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Seguridad:</a:t>
            </a:r>
            <a:endParaRPr b="1"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A menos que desee compartir sus imágenes con el público en general, implementa la autenticación para controlar quién puede acceder y modificar imágenes en el registro.</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Considera la implementación de escaneo de seguridad de imágenes para detectar posibles vulnerabilidades.</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Firma digitalmente tus imágenes para garantizar su integridad y autenticidad.</a:t>
            </a:r>
            <a:endParaRPr b="0"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Eficiencia:</a:t>
            </a:r>
            <a:endParaRPr b="1"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Utiliza etiquetas semánticas significativas para identificar versiones y características de las imágenes.</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Arial"/>
              <a:buChar char="●"/>
            </a:pPr>
            <a:r>
              <a:rPr b="0" i="0" lang="es-ES" sz="1000" u="none" cap="none" strike="noStrike">
                <a:solidFill>
                  <a:schemeClr val="dk1"/>
                </a:solidFill>
                <a:latin typeface="Comic Sans MS"/>
                <a:ea typeface="Comic Sans MS"/>
                <a:cs typeface="Comic Sans MS"/>
                <a:sym typeface="Comic Sans MS"/>
              </a:rPr>
              <a:t>Evita la sobrecarga de etiquetas duplicadas o confusas; utiliza versiones específicas o </a:t>
            </a:r>
            <a:r>
              <a:rPr b="1" i="0" lang="es-ES" sz="1000" u="none" cap="none" strike="noStrike">
                <a:solidFill>
                  <a:schemeClr val="dk1"/>
                </a:solidFill>
                <a:latin typeface="Comic Sans MS"/>
                <a:ea typeface="Comic Sans MS"/>
                <a:cs typeface="Comic Sans MS"/>
                <a:sym typeface="Comic Sans MS"/>
              </a:rPr>
              <a:t>digest</a:t>
            </a:r>
            <a:r>
              <a:rPr b="0" i="0" lang="es-ES" sz="1000" u="none" cap="none" strike="noStrike">
                <a:solidFill>
                  <a:schemeClr val="dk1"/>
                </a:solidFill>
                <a:latin typeface="Comic Sans MS"/>
                <a:ea typeface="Comic Sans MS"/>
                <a:cs typeface="Comic Sans MS"/>
                <a:sym typeface="Comic Sans MS"/>
              </a:rPr>
              <a:t> de docker.</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Minimiza el tamaño de las imágenes utilizando capas delgadas y reutilizables.</a:t>
            </a:r>
            <a:endParaRPr b="0"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Disponibilidad:</a:t>
            </a:r>
            <a:endParaRPr b="1"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Implementa un registro altamente disponible y escalable para garantizar que tus imágenes estén siempre accesibles.</a:t>
            </a:r>
            <a:endParaRPr b="0"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Gestión de versiones:</a:t>
            </a:r>
            <a:endParaRPr b="1"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Utiliza etiquetas de versión claras y coherentes para gestionar las versiones de tus imágenes.</a:t>
            </a:r>
            <a:endParaRPr b="0"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chemeClr val="dk1"/>
              </a:buClr>
              <a:buSzPts val="1100"/>
              <a:buFont typeface="Arial"/>
              <a:buNone/>
            </a:pPr>
            <a:r>
              <a:rPr b="1" i="0" lang="es-ES" sz="1000" u="none" cap="none" strike="noStrike">
                <a:solidFill>
                  <a:schemeClr val="dk1"/>
                </a:solidFill>
                <a:latin typeface="Comic Sans MS"/>
                <a:ea typeface="Comic Sans MS"/>
                <a:cs typeface="Comic Sans MS"/>
                <a:sym typeface="Comic Sans MS"/>
              </a:rPr>
              <a:t>Auditoría y registro:</a:t>
            </a:r>
            <a:endParaRPr b="1" i="0" sz="1000" u="none" cap="none" strike="noStrike">
              <a:solidFill>
                <a:schemeClr val="dk1"/>
              </a:solidFill>
              <a:latin typeface="Comic Sans MS"/>
              <a:ea typeface="Comic Sans MS"/>
              <a:cs typeface="Comic Sans MS"/>
              <a:sym typeface="Comic Sans MS"/>
            </a:endParaRPr>
          </a:p>
          <a:p>
            <a:pPr indent="0" lvl="0" marL="1371600" marR="0" rtl="0" algn="l">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Habilita el registro de auditoría para realizar un seguimiento de las actividades de acceso y modificación en el registro.</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00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Monitorea los registros del registro para detectar y responder rápidamente a eventos anómalos o sospechosos.</a:t>
            </a:r>
            <a:endParaRPr b="0" i="0" sz="10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d56a3e97c8_0_153"/>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Docker image nombre completo</a:t>
            </a:r>
            <a:endParaRPr b="1" i="0" sz="2900" u="none" cap="none" strike="noStrike">
              <a:solidFill>
                <a:srgbClr val="1871C2"/>
              </a:solidFill>
              <a:latin typeface="Comic Sans MS"/>
              <a:ea typeface="Comic Sans MS"/>
              <a:cs typeface="Comic Sans MS"/>
              <a:sym typeface="Comic Sans MS"/>
            </a:endParaRPr>
          </a:p>
        </p:txBody>
      </p:sp>
      <p:pic>
        <p:nvPicPr>
          <p:cNvPr id="396" name="Google Shape;396;g2d56a3e97c8_0_153"/>
          <p:cNvPicPr preferRelativeResize="0"/>
          <p:nvPr/>
        </p:nvPicPr>
        <p:blipFill>
          <a:blip r:embed="rId3">
            <a:alphaModFix/>
          </a:blip>
          <a:stretch>
            <a:fillRect/>
          </a:stretch>
        </p:blipFill>
        <p:spPr>
          <a:xfrm>
            <a:off x="407375" y="1389325"/>
            <a:ext cx="8118249" cy="2487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d56a3e97c8_0_129"/>
          <p:cNvSpPr txBox="1"/>
          <p:nvPr>
            <p:ph idx="4294967295" type="subTitle"/>
          </p:nvPr>
        </p:nvSpPr>
        <p:spPr>
          <a:xfrm>
            <a:off x="0" y="305700"/>
            <a:ext cx="4144200" cy="4509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0"/>
              </a:spcAft>
              <a:buClr>
                <a:schemeClr val="dk2"/>
              </a:buClr>
              <a:buSzPts val="2800"/>
              <a:buFont typeface="Arial"/>
              <a:buNone/>
            </a:pPr>
            <a:r>
              <a:rPr b="1" i="0" lang="es-ES" sz="3400" u="none" cap="none" strike="noStrike">
                <a:solidFill>
                  <a:srgbClr val="1871C2"/>
                </a:solidFill>
                <a:latin typeface="Comic Sans MS"/>
                <a:ea typeface="Comic Sans MS"/>
                <a:cs typeface="Comic Sans MS"/>
                <a:sym typeface="Comic Sans MS"/>
              </a:rPr>
              <a:t>Im</a:t>
            </a:r>
            <a:r>
              <a:rPr b="1" lang="es-ES" sz="3400">
                <a:solidFill>
                  <a:srgbClr val="1871C2"/>
                </a:solidFill>
                <a:latin typeface="Comic Sans MS"/>
                <a:ea typeface="Comic Sans MS"/>
                <a:cs typeface="Comic Sans MS"/>
                <a:sym typeface="Comic Sans MS"/>
              </a:rPr>
              <a:t>a</a:t>
            </a:r>
            <a:r>
              <a:rPr b="1" i="0" lang="es-ES" sz="3400" u="none" cap="none" strike="noStrike">
                <a:solidFill>
                  <a:srgbClr val="1871C2"/>
                </a:solidFill>
                <a:latin typeface="Comic Sans MS"/>
                <a:ea typeface="Comic Sans MS"/>
                <a:cs typeface="Comic Sans MS"/>
                <a:sym typeface="Comic Sans MS"/>
              </a:rPr>
              <a:t>gen Digest</a:t>
            </a:r>
            <a:endParaRPr b="0" i="0" sz="1500" u="none" cap="none" strike="noStrike">
              <a:solidFill>
                <a:srgbClr val="1871C2"/>
              </a:solidFill>
              <a:latin typeface="Comic Sans MS"/>
              <a:ea typeface="Comic Sans MS"/>
              <a:cs typeface="Comic Sans MS"/>
              <a:sym typeface="Comic Sans MS"/>
            </a:endParaRPr>
          </a:p>
          <a:p>
            <a:pPr indent="0" lvl="0" marL="228600" marR="0" rtl="0" algn="l">
              <a:lnSpc>
                <a:spcPct val="80000"/>
              </a:lnSpc>
              <a:spcBef>
                <a:spcPts val="1200"/>
              </a:spcBef>
              <a:spcAft>
                <a:spcPts val="0"/>
              </a:spcAft>
              <a:buClr>
                <a:schemeClr val="dk2"/>
              </a:buClr>
              <a:buSzPts val="700"/>
              <a:buFont typeface="Arial"/>
              <a:buNone/>
            </a:pPr>
            <a:r>
              <a:t/>
            </a:r>
            <a:endParaRPr b="0" i="0" sz="1500" u="none" cap="none" strike="noStrike">
              <a:solidFill>
                <a:srgbClr val="1871C2"/>
              </a:solidFill>
              <a:latin typeface="Comic Sans MS"/>
              <a:ea typeface="Comic Sans MS"/>
              <a:cs typeface="Comic Sans MS"/>
              <a:sym typeface="Comic Sans MS"/>
            </a:endParaRPr>
          </a:p>
          <a:p>
            <a:pPr indent="-228600" lvl="0" marL="457200" marR="0" rtl="0" algn="ctr">
              <a:lnSpc>
                <a:spcPct val="80000"/>
              </a:lnSpc>
              <a:spcBef>
                <a:spcPts val="0"/>
              </a:spcBef>
              <a:spcAft>
                <a:spcPts val="0"/>
              </a:spcAft>
              <a:buClr>
                <a:schemeClr val="dk2"/>
              </a:buClr>
              <a:buSzPts val="700"/>
              <a:buFont typeface="Arial"/>
              <a:buNone/>
            </a:pPr>
            <a:r>
              <a:t/>
            </a:r>
            <a:endParaRPr b="0" i="0" sz="1500" u="none" cap="none" strike="noStrike">
              <a:solidFill>
                <a:srgbClr val="1871C2"/>
              </a:solidFill>
              <a:latin typeface="Comic Sans MS"/>
              <a:ea typeface="Comic Sans MS"/>
              <a:cs typeface="Comic Sans MS"/>
              <a:sym typeface="Comic Sans MS"/>
            </a:endParaRPr>
          </a:p>
        </p:txBody>
      </p:sp>
      <p:sp>
        <p:nvSpPr>
          <p:cNvPr id="402" name="Google Shape;402;g2d56a3e97c8_0_129"/>
          <p:cNvSpPr txBox="1"/>
          <p:nvPr/>
        </p:nvSpPr>
        <p:spPr>
          <a:xfrm>
            <a:off x="226800" y="1311500"/>
            <a:ext cx="8690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s-ES">
                <a:solidFill>
                  <a:schemeClr val="dk1"/>
                </a:solidFill>
                <a:latin typeface="Comic Sans MS"/>
                <a:ea typeface="Comic Sans MS"/>
                <a:cs typeface="Comic Sans MS"/>
                <a:sym typeface="Comic Sans MS"/>
              </a:rPr>
              <a:t>En Docker, el </a:t>
            </a:r>
            <a:r>
              <a:rPr b="1" lang="es-ES">
                <a:solidFill>
                  <a:schemeClr val="dk1"/>
                </a:solidFill>
                <a:latin typeface="Comic Sans MS"/>
                <a:ea typeface="Comic Sans MS"/>
                <a:cs typeface="Comic Sans MS"/>
                <a:sym typeface="Comic Sans MS"/>
              </a:rPr>
              <a:t>digest</a:t>
            </a:r>
            <a:r>
              <a:rPr lang="es-ES">
                <a:solidFill>
                  <a:schemeClr val="dk1"/>
                </a:solidFill>
                <a:latin typeface="Comic Sans MS"/>
                <a:ea typeface="Comic Sans MS"/>
                <a:cs typeface="Comic Sans MS"/>
                <a:sym typeface="Comic Sans MS"/>
              </a:rPr>
              <a:t> de una imagen es una </a:t>
            </a:r>
            <a:r>
              <a:rPr b="1" lang="es-ES">
                <a:solidFill>
                  <a:schemeClr val="dk1"/>
                </a:solidFill>
                <a:latin typeface="Comic Sans MS"/>
                <a:ea typeface="Comic Sans MS"/>
                <a:cs typeface="Comic Sans MS"/>
                <a:sym typeface="Comic Sans MS"/>
              </a:rPr>
              <a:t>huella criptográfica</a:t>
            </a:r>
            <a:r>
              <a:rPr lang="es-ES">
                <a:solidFill>
                  <a:schemeClr val="dk1"/>
                </a:solidFill>
                <a:latin typeface="Comic Sans MS"/>
                <a:ea typeface="Comic Sans MS"/>
                <a:cs typeface="Comic Sans MS"/>
                <a:sym typeface="Comic Sans MS"/>
              </a:rPr>
              <a:t> única que se genera a partir del contenido completo de la imagen. El digest se utiliza para identificar de manera única una imagen de Docker, garantizando que se pueda hacer referencia a una versión específica de la imagen de forma exacta, sin importar la etiqueta o el nombre de la imagen.</a:t>
            </a:r>
            <a:endParaRPr i="0" u="none" cap="none" strike="noStrike">
              <a:solidFill>
                <a:schemeClr val="dk1"/>
              </a:solidFill>
              <a:latin typeface="Comic Sans MS"/>
              <a:ea typeface="Comic Sans MS"/>
              <a:cs typeface="Comic Sans MS"/>
              <a:sym typeface="Comic Sans MS"/>
            </a:endParaRPr>
          </a:p>
        </p:txBody>
      </p:sp>
      <p:sp>
        <p:nvSpPr>
          <p:cNvPr id="403" name="Google Shape;403;g2d56a3e97c8_0_129"/>
          <p:cNvSpPr txBox="1"/>
          <p:nvPr/>
        </p:nvSpPr>
        <p:spPr>
          <a:xfrm>
            <a:off x="226800" y="2836900"/>
            <a:ext cx="8690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s-ES">
                <a:solidFill>
                  <a:schemeClr val="dk1"/>
                </a:solidFill>
                <a:latin typeface="Comic Sans MS"/>
                <a:ea typeface="Comic Sans MS"/>
                <a:cs typeface="Comic Sans MS"/>
                <a:sym typeface="Comic Sans MS"/>
              </a:rPr>
              <a:t>El digest es un </a:t>
            </a:r>
            <a:r>
              <a:rPr b="1" lang="es-ES">
                <a:solidFill>
                  <a:schemeClr val="dk1"/>
                </a:solidFill>
                <a:latin typeface="Comic Sans MS"/>
                <a:ea typeface="Comic Sans MS"/>
                <a:cs typeface="Comic Sans MS"/>
                <a:sym typeface="Comic Sans MS"/>
              </a:rPr>
              <a:t>hash SHA256</a:t>
            </a:r>
            <a:r>
              <a:rPr lang="es-ES">
                <a:solidFill>
                  <a:schemeClr val="dk1"/>
                </a:solidFill>
                <a:latin typeface="Comic Sans MS"/>
                <a:ea typeface="Comic Sans MS"/>
                <a:cs typeface="Comic Sans MS"/>
                <a:sym typeface="Comic Sans MS"/>
              </a:rPr>
              <a:t> que se calcula sobre el contenido completo de una imagen Docker, incluidas todas sus capas y metadatos (como el manifest y la configuración). Este hash es único para esa combinación exacta de capas y metadatos.</a:t>
            </a:r>
            <a:endParaRPr i="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1f3b18c1f07_0_1143"/>
          <p:cNvSpPr txBox="1"/>
          <p:nvPr/>
        </p:nvSpPr>
        <p:spPr>
          <a:xfrm>
            <a:off x="422100" y="952475"/>
            <a:ext cx="82161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a:p>
            <a:pPr indent="-317500" lvl="0" marL="457200" marR="0" rtl="0" algn="l">
              <a:lnSpc>
                <a:spcPct val="100000"/>
              </a:lnSpc>
              <a:spcBef>
                <a:spcPts val="0"/>
              </a:spcBef>
              <a:spcAft>
                <a:spcPts val="0"/>
              </a:spcAft>
              <a:buClr>
                <a:schemeClr val="dk1"/>
              </a:buClr>
              <a:buSzPts val="1400"/>
              <a:buFont typeface="Comic Sans MS"/>
              <a:buChar char="●"/>
            </a:pPr>
            <a:r>
              <a:rPr b="0" i="0" lang="es-ES" sz="1400" u="none" cap="none" strike="noStrike">
                <a:solidFill>
                  <a:schemeClr val="dk1"/>
                </a:solidFill>
                <a:latin typeface="Comic Sans MS"/>
                <a:ea typeface="Comic Sans MS"/>
                <a:cs typeface="Comic Sans MS"/>
                <a:sym typeface="Comic Sans MS"/>
              </a:rPr>
              <a:t>Peso: En el orden de los GBs. Repiten archivos en común. </a:t>
            </a:r>
            <a:endParaRPr b="0" i="0" sz="1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a:p>
            <a:pPr indent="-317500" lvl="0" marL="457200" marR="0" rtl="0" algn="l">
              <a:lnSpc>
                <a:spcPct val="100000"/>
              </a:lnSpc>
              <a:spcBef>
                <a:spcPts val="0"/>
              </a:spcBef>
              <a:spcAft>
                <a:spcPts val="0"/>
              </a:spcAft>
              <a:buClr>
                <a:schemeClr val="dk1"/>
              </a:buClr>
              <a:buSzPts val="1400"/>
              <a:buFont typeface="Comic Sans MS"/>
              <a:buChar char="●"/>
            </a:pPr>
            <a:r>
              <a:rPr b="0" i="0" lang="es-ES" sz="1400" u="none" cap="none" strike="noStrike">
                <a:solidFill>
                  <a:schemeClr val="dk1"/>
                </a:solidFill>
                <a:latin typeface="Comic Sans MS"/>
                <a:ea typeface="Comic Sans MS"/>
                <a:cs typeface="Comic Sans MS"/>
                <a:sym typeface="Comic Sans MS"/>
              </a:rPr>
              <a:t>Inicio lento.</a:t>
            </a:r>
            <a:endParaRPr b="0" i="0" sz="1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a:p>
            <a:pPr indent="-317500" lvl="0" marL="457200" marR="0" rtl="0" algn="l">
              <a:lnSpc>
                <a:spcPct val="100000"/>
              </a:lnSpc>
              <a:spcBef>
                <a:spcPts val="0"/>
              </a:spcBef>
              <a:spcAft>
                <a:spcPts val="0"/>
              </a:spcAft>
              <a:buClr>
                <a:schemeClr val="dk1"/>
              </a:buClr>
              <a:buSzPts val="1400"/>
              <a:buFont typeface="Comic Sans MS"/>
              <a:buChar char="●"/>
            </a:pPr>
            <a:r>
              <a:rPr b="0" i="0" lang="es-ES" sz="1400" u="none" cap="none" strike="noStrike">
                <a:solidFill>
                  <a:schemeClr val="dk1"/>
                </a:solidFill>
                <a:latin typeface="Comic Sans MS"/>
                <a:ea typeface="Comic Sans MS"/>
                <a:cs typeface="Comic Sans MS"/>
                <a:sym typeface="Comic Sans MS"/>
              </a:rPr>
              <a:t>Costo de administración: Necesita mantenimiento igual que cualquier otra computadora.</a:t>
            </a:r>
            <a:endParaRPr b="0" i="0" sz="1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a:p>
            <a:pPr indent="-317500" lvl="0" marL="457200" marR="0" rtl="0" algn="l">
              <a:lnSpc>
                <a:spcPct val="100000"/>
              </a:lnSpc>
              <a:spcBef>
                <a:spcPts val="0"/>
              </a:spcBef>
              <a:spcAft>
                <a:spcPts val="0"/>
              </a:spcAft>
              <a:buClr>
                <a:schemeClr val="dk1"/>
              </a:buClr>
              <a:buSzPts val="1400"/>
              <a:buFont typeface="Comic Sans MS"/>
              <a:buChar char="●"/>
            </a:pPr>
            <a:r>
              <a:rPr b="0" i="0" lang="es-ES" sz="1400" u="none" cap="none" strike="noStrike">
                <a:solidFill>
                  <a:schemeClr val="dk1"/>
                </a:solidFill>
                <a:latin typeface="Comic Sans MS"/>
                <a:ea typeface="Comic Sans MS"/>
                <a:cs typeface="Comic Sans MS"/>
                <a:sym typeface="Comic Sans MS"/>
              </a:rPr>
              <a:t>Múltiples de formatos: VDI, VMDK, VHD, raw, etc.</a:t>
            </a:r>
            <a:endParaRPr b="0" i="0" sz="1400" u="none" cap="none" strike="noStrike">
              <a:solidFill>
                <a:schemeClr val="dk1"/>
              </a:solidFill>
              <a:latin typeface="Comic Sans MS"/>
              <a:ea typeface="Comic Sans MS"/>
              <a:cs typeface="Comic Sans MS"/>
              <a:sym typeface="Comic Sans MS"/>
            </a:endParaRPr>
          </a:p>
        </p:txBody>
      </p:sp>
      <p:sp>
        <p:nvSpPr>
          <p:cNvPr id="94" name="Google Shape;94;g1f3b18c1f07_0_1143"/>
          <p:cNvSpPr txBox="1"/>
          <p:nvPr>
            <p:ph idx="4294967295" type="ctrTitle"/>
          </p:nvPr>
        </p:nvSpPr>
        <p:spPr>
          <a:xfrm>
            <a:off x="422100" y="215425"/>
            <a:ext cx="59904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100"/>
              <a:buFont typeface="Arial"/>
              <a:buNone/>
            </a:pPr>
            <a:r>
              <a:rPr b="1" i="0" lang="es-ES" sz="3300" u="none" cap="none" strike="noStrike">
                <a:solidFill>
                  <a:srgbClr val="1871C2"/>
                </a:solidFill>
                <a:latin typeface="Comic Sans MS"/>
                <a:ea typeface="Comic Sans MS"/>
                <a:cs typeface="Comic Sans MS"/>
                <a:sym typeface="Comic Sans MS"/>
              </a:rPr>
              <a:t>¿Problemas de las VMs?</a:t>
            </a:r>
            <a:endParaRPr b="1" i="0" sz="3300" u="none" cap="none" strike="noStrike">
              <a:solidFill>
                <a:srgbClr val="1871C2"/>
              </a:solidFill>
              <a:latin typeface="Comic Sans MS"/>
              <a:ea typeface="Comic Sans MS"/>
              <a:cs typeface="Comic Sans MS"/>
              <a:sym typeface="Comic Sans MS"/>
            </a:endParaRPr>
          </a:p>
        </p:txBody>
      </p:sp>
      <p:pic>
        <p:nvPicPr>
          <p:cNvPr id="95" name="Google Shape;95;g1f3b18c1f07_0_1143"/>
          <p:cNvPicPr preferRelativeResize="0"/>
          <p:nvPr/>
        </p:nvPicPr>
        <p:blipFill rotWithShape="1">
          <a:blip r:embed="rId3">
            <a:alphaModFix/>
          </a:blip>
          <a:srcRect b="0" l="0" r="0" t="0"/>
          <a:stretch/>
        </p:blipFill>
        <p:spPr>
          <a:xfrm>
            <a:off x="2619000" y="2993300"/>
            <a:ext cx="3389715" cy="18389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2d56a3e97c8_0_137"/>
          <p:cNvSpPr txBox="1"/>
          <p:nvPr>
            <p:ph idx="4294967295" type="subTitle"/>
          </p:nvPr>
        </p:nvSpPr>
        <p:spPr>
          <a:xfrm>
            <a:off x="0" y="229500"/>
            <a:ext cx="8565000" cy="12705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0"/>
              </a:spcAft>
              <a:buClr>
                <a:schemeClr val="dk2"/>
              </a:buClr>
              <a:buSzPts val="2800"/>
              <a:buFont typeface="Arial"/>
              <a:buNone/>
            </a:pPr>
            <a:r>
              <a:rPr b="1" lang="es-ES" sz="3400">
                <a:solidFill>
                  <a:srgbClr val="1871C2"/>
                </a:solidFill>
                <a:latin typeface="Comic Sans MS"/>
                <a:ea typeface="Comic Sans MS"/>
                <a:cs typeface="Comic Sans MS"/>
                <a:sym typeface="Comic Sans MS"/>
              </a:rPr>
              <a:t>¿Por qué usar un Digest en lugar de una etiqueta?</a:t>
            </a:r>
            <a:endParaRPr b="0" i="0" sz="1500" u="none" cap="none" strike="noStrike">
              <a:solidFill>
                <a:srgbClr val="1871C2"/>
              </a:solidFill>
              <a:latin typeface="Comic Sans MS"/>
              <a:ea typeface="Comic Sans MS"/>
              <a:cs typeface="Comic Sans MS"/>
              <a:sym typeface="Comic Sans MS"/>
            </a:endParaRPr>
          </a:p>
          <a:p>
            <a:pPr indent="0" lvl="0" marL="228600" marR="0" rtl="0" algn="l">
              <a:lnSpc>
                <a:spcPct val="80000"/>
              </a:lnSpc>
              <a:spcBef>
                <a:spcPts val="1200"/>
              </a:spcBef>
              <a:spcAft>
                <a:spcPts val="0"/>
              </a:spcAft>
              <a:buClr>
                <a:schemeClr val="dk2"/>
              </a:buClr>
              <a:buSzPts val="700"/>
              <a:buFont typeface="Arial"/>
              <a:buNone/>
            </a:pPr>
            <a:r>
              <a:t/>
            </a:r>
            <a:endParaRPr b="0" i="0" sz="1500" u="none" cap="none" strike="noStrike">
              <a:solidFill>
                <a:srgbClr val="1871C2"/>
              </a:solidFill>
              <a:latin typeface="Comic Sans MS"/>
              <a:ea typeface="Comic Sans MS"/>
              <a:cs typeface="Comic Sans MS"/>
              <a:sym typeface="Comic Sans MS"/>
            </a:endParaRPr>
          </a:p>
          <a:p>
            <a:pPr indent="-228600" lvl="0" marL="457200" marR="0" rtl="0" algn="ctr">
              <a:lnSpc>
                <a:spcPct val="80000"/>
              </a:lnSpc>
              <a:spcBef>
                <a:spcPts val="0"/>
              </a:spcBef>
              <a:spcAft>
                <a:spcPts val="0"/>
              </a:spcAft>
              <a:buClr>
                <a:schemeClr val="dk2"/>
              </a:buClr>
              <a:buSzPts val="700"/>
              <a:buFont typeface="Arial"/>
              <a:buNone/>
            </a:pPr>
            <a:r>
              <a:t/>
            </a:r>
            <a:endParaRPr b="0" i="0" sz="1500" u="none" cap="none" strike="noStrike">
              <a:solidFill>
                <a:srgbClr val="1871C2"/>
              </a:solidFill>
              <a:latin typeface="Comic Sans MS"/>
              <a:ea typeface="Comic Sans MS"/>
              <a:cs typeface="Comic Sans MS"/>
              <a:sym typeface="Comic Sans MS"/>
            </a:endParaRPr>
          </a:p>
        </p:txBody>
      </p:sp>
      <p:sp>
        <p:nvSpPr>
          <p:cNvPr id="409" name="Google Shape;409;g2d56a3e97c8_0_137"/>
          <p:cNvSpPr txBox="1"/>
          <p:nvPr/>
        </p:nvSpPr>
        <p:spPr>
          <a:xfrm>
            <a:off x="226800" y="1772375"/>
            <a:ext cx="86904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ES">
                <a:solidFill>
                  <a:schemeClr val="dk1"/>
                </a:solidFill>
                <a:latin typeface="Comic Sans MS"/>
                <a:ea typeface="Comic Sans MS"/>
                <a:cs typeface="Comic Sans MS"/>
                <a:sym typeface="Comic Sans MS"/>
              </a:rPr>
              <a:t>Aunque las etiquetas son útiles para manejar versiones de imágenes, el digest tiene varias ventajas:</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1200"/>
              </a:spcBef>
              <a:spcAft>
                <a:spcPts val="0"/>
              </a:spcAft>
              <a:buClr>
                <a:schemeClr val="dk1"/>
              </a:buClr>
              <a:buSzPts val="1400"/>
              <a:buChar char="●"/>
            </a:pPr>
            <a:r>
              <a:rPr b="1" lang="es-ES">
                <a:solidFill>
                  <a:schemeClr val="dk1"/>
                </a:solidFill>
                <a:latin typeface="Comic Sans MS"/>
                <a:ea typeface="Comic Sans MS"/>
                <a:cs typeface="Comic Sans MS"/>
                <a:sym typeface="Comic Sans MS"/>
              </a:rPr>
              <a:t>Inmutabilidad</a:t>
            </a:r>
            <a:r>
              <a:rPr lang="es-ES">
                <a:solidFill>
                  <a:schemeClr val="dk1"/>
                </a:solidFill>
                <a:latin typeface="Comic Sans MS"/>
                <a:ea typeface="Comic Sans MS"/>
                <a:cs typeface="Comic Sans MS"/>
                <a:sym typeface="Comic Sans MS"/>
              </a:rPr>
              <a:t>: El digest nunca cambia para una imagen específica, mientras que las etiquetas como latest pueden ser reasignadas a nuevas imágenes con el mismo nombre.</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Char char="●"/>
            </a:pPr>
            <a:r>
              <a:rPr b="1" lang="es-ES">
                <a:solidFill>
                  <a:schemeClr val="dk1"/>
                </a:solidFill>
                <a:latin typeface="Comic Sans MS"/>
                <a:ea typeface="Comic Sans MS"/>
                <a:cs typeface="Comic Sans MS"/>
                <a:sym typeface="Comic Sans MS"/>
              </a:rPr>
              <a:t>Exactitud</a:t>
            </a:r>
            <a:r>
              <a:rPr lang="es-ES">
                <a:solidFill>
                  <a:schemeClr val="dk1"/>
                </a:solidFill>
                <a:latin typeface="Comic Sans MS"/>
                <a:ea typeface="Comic Sans MS"/>
                <a:cs typeface="Comic Sans MS"/>
                <a:sym typeface="Comic Sans MS"/>
              </a:rPr>
              <a:t>: Las etiquetas son más fáciles de modificar, lo que puede generar confusión, mientras que el digest garantiza que se haga referencia a la versión exacta de la imagen.</a:t>
            </a:r>
            <a:endParaRPr>
              <a:solidFill>
                <a:schemeClr val="dk1"/>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chemeClr val="dk1"/>
              </a:buClr>
              <a:buSzPts val="1400"/>
              <a:buChar char="●"/>
            </a:pPr>
            <a:r>
              <a:rPr b="1" lang="es-ES">
                <a:solidFill>
                  <a:schemeClr val="dk1"/>
                </a:solidFill>
                <a:latin typeface="Comic Sans MS"/>
                <a:ea typeface="Comic Sans MS"/>
                <a:cs typeface="Comic Sans MS"/>
                <a:sym typeface="Comic Sans MS"/>
              </a:rPr>
              <a:t>Seguridad</a:t>
            </a:r>
            <a:r>
              <a:rPr lang="es-ES">
                <a:solidFill>
                  <a:schemeClr val="dk1"/>
                </a:solidFill>
                <a:latin typeface="Comic Sans MS"/>
                <a:ea typeface="Comic Sans MS"/>
                <a:cs typeface="Comic Sans MS"/>
                <a:sym typeface="Comic Sans MS"/>
              </a:rPr>
              <a:t>: Al usar el digest, puedes estar seguro de que estás utilizando exactamente la imagen que deseas, sin riesgo de que la imagen haya cambiado sin que te des cuenta (por ejemplo, al actualizar la etiqueta latest).</a:t>
            </a:r>
            <a:endParaRPr>
              <a:solidFill>
                <a:schemeClr val="dk1"/>
              </a:solidFill>
              <a:latin typeface="Comic Sans MS"/>
              <a:ea typeface="Comic Sans MS"/>
              <a:cs typeface="Comic Sans MS"/>
              <a:sym typeface="Comic Sans MS"/>
            </a:endParaRPr>
          </a:p>
          <a:p>
            <a:pPr indent="0" lvl="0" marL="0" marR="0" rtl="0" algn="l">
              <a:lnSpc>
                <a:spcPct val="100000"/>
              </a:lnSpc>
              <a:spcBef>
                <a:spcPts val="1200"/>
              </a:spcBef>
              <a:spcAft>
                <a:spcPts val="0"/>
              </a:spcAft>
              <a:buClr>
                <a:srgbClr val="000000"/>
              </a:buClr>
              <a:buSzPts val="1100"/>
              <a:buFont typeface="Arial"/>
              <a:buNone/>
            </a:pPr>
            <a:r>
              <a:t/>
            </a:r>
            <a:endParaRPr>
              <a:solidFill>
                <a:schemeClr val="dk1"/>
              </a:solidFill>
              <a:latin typeface="Comic Sans MS"/>
              <a:ea typeface="Comic Sans MS"/>
              <a:cs typeface="Comic Sans MS"/>
              <a:sym typeface="Comic Sans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d56a3e97c8_0_107">
            <a:hlinkClick r:id="rId3"/>
          </p:cNvPr>
          <p:cNvSpPr txBox="1"/>
          <p:nvPr/>
        </p:nvSpPr>
        <p:spPr>
          <a:xfrm>
            <a:off x="1370550" y="2121175"/>
            <a:ext cx="64029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Práctica descomprimir una imagen</a:t>
            </a:r>
            <a:endParaRPr b="1" i="0" sz="29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246f7d4567_0_0">
            <a:hlinkClick r:id="rId3"/>
          </p:cNvPr>
          <p:cNvSpPr txBox="1"/>
          <p:nvPr>
            <p:ph idx="4294967295" type="subTitle"/>
          </p:nvPr>
        </p:nvSpPr>
        <p:spPr>
          <a:xfrm>
            <a:off x="435125" y="818325"/>
            <a:ext cx="3085200" cy="2488200"/>
          </a:xfrm>
          <a:prstGeom prst="rect">
            <a:avLst/>
          </a:prstGeom>
          <a:noFill/>
          <a:ln>
            <a:noFill/>
          </a:ln>
        </p:spPr>
        <p:txBody>
          <a:bodyPr anchorCtr="0" anchor="t" bIns="51425" lIns="51425" spcFirstLastPara="1" rIns="51425" wrap="square" tIns="51425">
            <a:noAutofit/>
          </a:bodyPr>
          <a:lstStyle/>
          <a:p>
            <a:pPr indent="0" lvl="0" marL="228600" marR="0" rtl="0" algn="l">
              <a:lnSpc>
                <a:spcPct val="115000"/>
              </a:lnSpc>
              <a:spcBef>
                <a:spcPts val="0"/>
              </a:spcBef>
              <a:spcAft>
                <a:spcPts val="1200"/>
              </a:spcAft>
              <a:buClr>
                <a:schemeClr val="dk2"/>
              </a:buClr>
              <a:buSzPts val="2800"/>
              <a:buFont typeface="Arial"/>
              <a:buNone/>
            </a:pPr>
            <a:r>
              <a:rPr b="1" i="0" lang="es-ES" sz="3400" u="none" cap="none" strike="noStrike">
                <a:solidFill>
                  <a:srgbClr val="1871C2"/>
                </a:solidFill>
                <a:latin typeface="Comic Sans MS"/>
                <a:ea typeface="Comic Sans MS"/>
                <a:cs typeface="Comic Sans MS"/>
                <a:sym typeface="Comic Sans MS"/>
              </a:rPr>
              <a:t>Cómo funciona una descarga de imagen</a:t>
            </a:r>
            <a:r>
              <a:rPr b="0" i="0" lang="es-ES" sz="1500" u="none" cap="none" strike="noStrike">
                <a:solidFill>
                  <a:srgbClr val="1871C2"/>
                </a:solidFill>
                <a:latin typeface="Comic Sans MS"/>
                <a:ea typeface="Comic Sans MS"/>
                <a:cs typeface="Comic Sans MS"/>
                <a:sym typeface="Comic Sans MS"/>
              </a:rPr>
              <a:t>.</a:t>
            </a:r>
            <a:endParaRPr b="0" i="0" sz="1500" u="none" cap="none" strike="noStrike">
              <a:solidFill>
                <a:srgbClr val="1871C2"/>
              </a:solidFill>
              <a:latin typeface="Comic Sans MS"/>
              <a:ea typeface="Comic Sans MS"/>
              <a:cs typeface="Comic Sans MS"/>
              <a:sym typeface="Comic Sans MS"/>
            </a:endParaRPr>
          </a:p>
        </p:txBody>
      </p:sp>
      <p:sp>
        <p:nvSpPr>
          <p:cNvPr id="420" name="Google Shape;420;g2246f7d4567_0_0"/>
          <p:cNvSpPr txBox="1"/>
          <p:nvPr/>
        </p:nvSpPr>
        <p:spPr>
          <a:xfrm>
            <a:off x="2033750" y="4425225"/>
            <a:ext cx="5282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1" name="Google Shape;421;g2246f7d4567_0_0"/>
          <p:cNvPicPr preferRelativeResize="0"/>
          <p:nvPr/>
        </p:nvPicPr>
        <p:blipFill rotWithShape="1">
          <a:blip r:embed="rId4">
            <a:alphaModFix/>
          </a:blip>
          <a:srcRect b="2381" l="0" r="0" t="0"/>
          <a:stretch/>
        </p:blipFill>
        <p:spPr>
          <a:xfrm>
            <a:off x="3743250" y="317625"/>
            <a:ext cx="4097025" cy="443212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f3d08e8b0a_0_167"/>
          <p:cNvSpPr txBox="1"/>
          <p:nvPr/>
        </p:nvSpPr>
        <p:spPr>
          <a:xfrm>
            <a:off x="1085974" y="889425"/>
            <a:ext cx="4180200" cy="7698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4600" u="none" cap="none" strike="noStrike">
                <a:solidFill>
                  <a:srgbClr val="1871C2"/>
                </a:solidFill>
                <a:latin typeface="Comic Sans MS"/>
                <a:ea typeface="Comic Sans MS"/>
                <a:cs typeface="Comic Sans MS"/>
                <a:sym typeface="Comic Sans MS"/>
              </a:rPr>
              <a:t>Contenedores</a:t>
            </a:r>
            <a:endParaRPr b="1" i="0" sz="5300" u="none" cap="none" strike="noStrike">
              <a:solidFill>
                <a:srgbClr val="1871C2"/>
              </a:solidFill>
              <a:latin typeface="Comic Sans MS"/>
              <a:ea typeface="Comic Sans MS"/>
              <a:cs typeface="Comic Sans MS"/>
              <a:sym typeface="Comic Sans MS"/>
            </a:endParaRPr>
          </a:p>
        </p:txBody>
      </p:sp>
      <p:pic>
        <p:nvPicPr>
          <p:cNvPr id="427" name="Google Shape;427;g1f3d08e8b0a_0_167"/>
          <p:cNvPicPr preferRelativeResize="0"/>
          <p:nvPr/>
        </p:nvPicPr>
        <p:blipFill rotWithShape="1">
          <a:blip r:embed="rId3">
            <a:alphaModFix/>
          </a:blip>
          <a:srcRect b="0" l="0" r="0" t="0"/>
          <a:stretch/>
        </p:blipFill>
        <p:spPr>
          <a:xfrm>
            <a:off x="5038650" y="1553600"/>
            <a:ext cx="3141863" cy="22531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g224827059ac_0_1"/>
          <p:cNvPicPr preferRelativeResize="0"/>
          <p:nvPr/>
        </p:nvPicPr>
        <p:blipFill rotWithShape="1">
          <a:blip r:embed="rId3">
            <a:alphaModFix/>
          </a:blip>
          <a:srcRect b="0" l="0" r="0" t="0"/>
          <a:stretch/>
        </p:blipFill>
        <p:spPr>
          <a:xfrm>
            <a:off x="718325" y="213000"/>
            <a:ext cx="7541576" cy="44225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1f3b18c1f07_0_1182"/>
          <p:cNvSpPr txBox="1"/>
          <p:nvPr/>
        </p:nvSpPr>
        <p:spPr>
          <a:xfrm>
            <a:off x="1277471" y="860613"/>
            <a:ext cx="6964800" cy="569400"/>
          </a:xfrm>
          <a:prstGeom prst="rect">
            <a:avLst/>
          </a:prstGeom>
          <a:noFill/>
          <a:ln>
            <a:noFill/>
          </a:ln>
        </p:spPr>
        <p:txBody>
          <a:bodyPr anchorCtr="0" anchor="t" bIns="51425" lIns="51425" spcFirstLastPara="1" rIns="51425" wrap="square" tIns="5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1f3b18c1f07_0_1182">
            <a:hlinkClick r:id="rId3"/>
          </p:cNvPr>
          <p:cNvSpPr txBox="1"/>
          <p:nvPr/>
        </p:nvSpPr>
        <p:spPr>
          <a:xfrm>
            <a:off x="5" y="86875"/>
            <a:ext cx="28215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Contenedor</a:t>
            </a:r>
            <a:endParaRPr b="1" i="0" sz="100" u="none" cap="none" strike="noStrike">
              <a:solidFill>
                <a:srgbClr val="1871C2"/>
              </a:solidFill>
              <a:latin typeface="Comic Sans MS"/>
              <a:ea typeface="Comic Sans MS"/>
              <a:cs typeface="Comic Sans MS"/>
              <a:sym typeface="Comic Sans MS"/>
            </a:endParaRPr>
          </a:p>
          <a:p>
            <a:pPr indent="-228600" lvl="0" marL="457200" marR="0" rtl="0" algn="l">
              <a:lnSpc>
                <a:spcPct val="100000"/>
              </a:lnSpc>
              <a:spcBef>
                <a:spcPts val="0"/>
              </a:spcBef>
              <a:spcAft>
                <a:spcPts val="0"/>
              </a:spcAft>
              <a:buClr>
                <a:srgbClr val="4A4A4A"/>
              </a:buClr>
              <a:buSzPts val="2800"/>
              <a:buFont typeface="Helvetica Neue"/>
              <a:buNone/>
            </a:pPr>
            <a:r>
              <a:t/>
            </a:r>
            <a:endParaRPr b="1" i="0" sz="2200" u="none" cap="none" strike="noStrike">
              <a:solidFill>
                <a:srgbClr val="4A4A4A"/>
              </a:solidFill>
              <a:latin typeface="Helvetica Neue"/>
              <a:ea typeface="Helvetica Neue"/>
              <a:cs typeface="Helvetica Neue"/>
              <a:sym typeface="Helvetica Neue"/>
            </a:endParaRPr>
          </a:p>
          <a:p>
            <a:pPr indent="-228600" lvl="0" marL="457200" marR="0" rtl="0" algn="ctr">
              <a:lnSpc>
                <a:spcPct val="100000"/>
              </a:lnSpc>
              <a:spcBef>
                <a:spcPts val="0"/>
              </a:spcBef>
              <a:spcAft>
                <a:spcPts val="0"/>
              </a:spcAft>
              <a:buClr>
                <a:srgbClr val="4A4A4A"/>
              </a:buClr>
              <a:buSzPts val="2800"/>
              <a:buFont typeface="Helvetica Neue"/>
              <a:buNone/>
            </a:pPr>
            <a:r>
              <a:t/>
            </a:r>
            <a:endParaRPr b="1" i="0" sz="2200" u="none" cap="none" strike="noStrike">
              <a:solidFill>
                <a:srgbClr val="4A4A4A"/>
              </a:solidFill>
              <a:latin typeface="Helvetica Neue"/>
              <a:ea typeface="Helvetica Neue"/>
              <a:cs typeface="Helvetica Neue"/>
              <a:sym typeface="Helvetica Neue"/>
            </a:endParaRPr>
          </a:p>
        </p:txBody>
      </p:sp>
      <p:sp>
        <p:nvSpPr>
          <p:cNvPr id="439" name="Google Shape;439;g1f3b18c1f07_0_1182"/>
          <p:cNvSpPr txBox="1"/>
          <p:nvPr/>
        </p:nvSpPr>
        <p:spPr>
          <a:xfrm>
            <a:off x="325000" y="860625"/>
            <a:ext cx="41244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ES" sz="1500" u="none" cap="none" strike="noStrike">
                <a:solidFill>
                  <a:schemeClr val="dk1"/>
                </a:solidFill>
                <a:latin typeface="Comic Sans MS"/>
                <a:ea typeface="Comic Sans MS"/>
                <a:cs typeface="Comic Sans MS"/>
                <a:sym typeface="Comic Sans MS"/>
              </a:rPr>
              <a:t>Los contenedores son una abstracción en la capa de aplicación que empaqueta código y dependencias juntos. Se pueden ejecutar varios contenedores en la misma máquina y compartir el kernel del sistema operativo con otros contenedores, cada uno de los cuales se ejecuta como procesos aislados en el espacio del usuario. Los contenedores ocupan menos espacio que las máquinas virtuales (las imágenes de los contenedores suelen tener un tamaño de decenas de MB), pueden manejar más aplicaciones y requieren menos máquinas virtuales y sistemas operativos.</a:t>
            </a:r>
            <a:endParaRPr b="0" i="0" sz="600" u="none" cap="none" strike="noStrike">
              <a:solidFill>
                <a:schemeClr val="dk1"/>
              </a:solidFill>
              <a:latin typeface="Comic Sans MS"/>
              <a:ea typeface="Comic Sans MS"/>
              <a:cs typeface="Comic Sans MS"/>
              <a:sym typeface="Comic Sans MS"/>
            </a:endParaRPr>
          </a:p>
        </p:txBody>
      </p:sp>
      <p:pic>
        <p:nvPicPr>
          <p:cNvPr id="440" name="Google Shape;440;g1f3b18c1f07_0_1182"/>
          <p:cNvPicPr preferRelativeResize="0"/>
          <p:nvPr/>
        </p:nvPicPr>
        <p:blipFill rotWithShape="1">
          <a:blip r:embed="rId4">
            <a:alphaModFix/>
          </a:blip>
          <a:srcRect b="0" l="0" r="0" t="0"/>
          <a:stretch/>
        </p:blipFill>
        <p:spPr>
          <a:xfrm>
            <a:off x="4539075" y="894550"/>
            <a:ext cx="4441050" cy="3272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d323b05383_0_8"/>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446" name="Google Shape;446;g2d323b05383_0_8">
            <a:hlinkClick r:id="rId3"/>
          </p:cNvPr>
          <p:cNvSpPr txBox="1"/>
          <p:nvPr>
            <p:ph idx="4294967295" type="ctrTitle"/>
          </p:nvPr>
        </p:nvSpPr>
        <p:spPr>
          <a:xfrm>
            <a:off x="0" y="152700"/>
            <a:ext cx="35241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0" i="0" lang="es-ES" sz="4000" u="none" cap="none" strike="noStrike">
                <a:solidFill>
                  <a:srgbClr val="1871C2"/>
                </a:solidFill>
                <a:latin typeface="Comic Sans MS"/>
                <a:ea typeface="Comic Sans MS"/>
                <a:cs typeface="Comic Sans MS"/>
                <a:sym typeface="Comic Sans MS"/>
              </a:rPr>
              <a:t>Container</a:t>
            </a:r>
            <a:endParaRPr b="0" i="0" sz="4000" u="none" cap="none" strike="noStrike">
              <a:solidFill>
                <a:srgbClr val="1871C2"/>
              </a:solidFill>
              <a:latin typeface="Comic Sans MS"/>
              <a:ea typeface="Comic Sans MS"/>
              <a:cs typeface="Comic Sans MS"/>
              <a:sym typeface="Comic Sans MS"/>
            </a:endParaRPr>
          </a:p>
        </p:txBody>
      </p:sp>
      <p:pic>
        <p:nvPicPr>
          <p:cNvPr id="447" name="Google Shape;447;g2d323b05383_0_8"/>
          <p:cNvPicPr preferRelativeResize="0"/>
          <p:nvPr/>
        </p:nvPicPr>
        <p:blipFill rotWithShape="1">
          <a:blip r:embed="rId4">
            <a:alphaModFix/>
          </a:blip>
          <a:srcRect b="0" l="0" r="0" t="0"/>
          <a:stretch/>
        </p:blipFill>
        <p:spPr>
          <a:xfrm>
            <a:off x="1783600" y="1027200"/>
            <a:ext cx="5416500" cy="34882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1f3d08e8b0a_0_173"/>
          <p:cNvSpPr txBox="1"/>
          <p:nvPr/>
        </p:nvSpPr>
        <p:spPr>
          <a:xfrm>
            <a:off x="1277471" y="860613"/>
            <a:ext cx="6964800" cy="569400"/>
          </a:xfrm>
          <a:prstGeom prst="rect">
            <a:avLst/>
          </a:prstGeom>
          <a:noFill/>
          <a:ln>
            <a:noFill/>
          </a:ln>
        </p:spPr>
        <p:txBody>
          <a:bodyPr anchorCtr="0" anchor="t" bIns="51425" lIns="51425" spcFirstLastPara="1" rIns="51425" wrap="square" tIns="5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f3d08e8b0a_0_173"/>
          <p:cNvSpPr txBox="1"/>
          <p:nvPr/>
        </p:nvSpPr>
        <p:spPr>
          <a:xfrm>
            <a:off x="9" y="86884"/>
            <a:ext cx="58419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Namespaces</a:t>
            </a:r>
            <a:endParaRPr b="1" i="0" sz="2200" u="none" cap="none" strike="noStrike">
              <a:solidFill>
                <a:srgbClr val="1871C2"/>
              </a:solidFill>
              <a:latin typeface="Comic Sans MS"/>
              <a:ea typeface="Comic Sans MS"/>
              <a:cs typeface="Comic Sans MS"/>
              <a:sym typeface="Comic Sans MS"/>
            </a:endParaRPr>
          </a:p>
          <a:p>
            <a:pPr indent="-228600" lvl="0" marL="457200" marR="0" rtl="0" algn="ctr">
              <a:lnSpc>
                <a:spcPct val="100000"/>
              </a:lnSpc>
              <a:spcBef>
                <a:spcPts val="0"/>
              </a:spcBef>
              <a:spcAft>
                <a:spcPts val="0"/>
              </a:spcAft>
              <a:buClr>
                <a:srgbClr val="4A4A4A"/>
              </a:buClr>
              <a:buSzPts val="2800"/>
              <a:buFont typeface="Helvetica Neue"/>
              <a:buNone/>
            </a:pPr>
            <a:r>
              <a:t/>
            </a:r>
            <a:endParaRPr b="1" i="0" sz="2200" u="none" cap="none" strike="noStrike">
              <a:solidFill>
                <a:srgbClr val="1871C2"/>
              </a:solidFill>
              <a:latin typeface="Comic Sans MS"/>
              <a:ea typeface="Comic Sans MS"/>
              <a:cs typeface="Comic Sans MS"/>
              <a:sym typeface="Comic Sans MS"/>
            </a:endParaRPr>
          </a:p>
        </p:txBody>
      </p:sp>
      <p:sp>
        <p:nvSpPr>
          <p:cNvPr id="454" name="Google Shape;454;g1f3d08e8b0a_0_173"/>
          <p:cNvSpPr txBox="1"/>
          <p:nvPr/>
        </p:nvSpPr>
        <p:spPr>
          <a:xfrm>
            <a:off x="0" y="656275"/>
            <a:ext cx="9039900" cy="569400"/>
          </a:xfrm>
          <a:prstGeom prst="rect">
            <a:avLst/>
          </a:prstGeom>
          <a:noFill/>
          <a:ln>
            <a:noFill/>
          </a:ln>
        </p:spPr>
        <p:txBody>
          <a:bodyPr anchorCtr="0" anchor="t" bIns="51425" lIns="51425" spcFirstLastPara="1" rIns="51425" wrap="square" tIns="51425">
            <a:noAutofit/>
          </a:bodyPr>
          <a:lstStyle/>
          <a:p>
            <a:pPr indent="0" lvl="0" marL="228600" marR="0" rtl="0" algn="just">
              <a:lnSpc>
                <a:spcPct val="100000"/>
              </a:lnSpc>
              <a:spcBef>
                <a:spcPts val="0"/>
              </a:spcBef>
              <a:spcAft>
                <a:spcPts val="0"/>
              </a:spcAft>
              <a:buClr>
                <a:srgbClr val="4A4A4A"/>
              </a:buClr>
              <a:buSzPts val="2800"/>
              <a:buFont typeface="Helvetica Neue"/>
              <a:buNone/>
            </a:pPr>
            <a:r>
              <a:t/>
            </a:r>
            <a:endParaRPr b="0" i="0" sz="1500" u="none" cap="none" strike="noStrike">
              <a:solidFill>
                <a:schemeClr val="lt1"/>
              </a:solidFill>
              <a:latin typeface="Helvetica Neue"/>
              <a:ea typeface="Helvetica Neue"/>
              <a:cs typeface="Helvetica Neue"/>
              <a:sym typeface="Helvetica Neue"/>
            </a:endParaRPr>
          </a:p>
        </p:txBody>
      </p:sp>
      <p:sp>
        <p:nvSpPr>
          <p:cNvPr id="455" name="Google Shape;455;g1f3d08e8b0a_0_173"/>
          <p:cNvSpPr txBox="1"/>
          <p:nvPr/>
        </p:nvSpPr>
        <p:spPr>
          <a:xfrm>
            <a:off x="173525" y="778475"/>
            <a:ext cx="5769900" cy="238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ES" sz="1000" u="none" cap="none" strike="noStrike">
                <a:solidFill>
                  <a:schemeClr val="dk1"/>
                </a:solidFill>
                <a:latin typeface="Comic Sans MS"/>
                <a:ea typeface="Comic Sans MS"/>
                <a:cs typeface="Comic Sans MS"/>
                <a:sym typeface="Comic Sans MS"/>
              </a:rPr>
              <a:t>Docker utiliza espacios de nombres para proporcionar un espacio de trabajo aislado llamado contenedor. Cuando ejecuta un contenedor, Docker crea un conjunto de espacios de nombres para ese contenedor.</a:t>
            </a:r>
            <a:endParaRPr b="0" i="0" sz="10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1000"/>
              </a:spcBef>
              <a:spcAft>
                <a:spcPts val="0"/>
              </a:spcAft>
              <a:buClr>
                <a:schemeClr val="dk1"/>
              </a:buClr>
              <a:buSzPts val="1200"/>
              <a:buFont typeface="Helvetica Neue"/>
              <a:buChar char="●"/>
            </a:pPr>
            <a:r>
              <a:rPr b="0" i="0" lang="es-ES" sz="1100" u="none" cap="none" strike="noStrike">
                <a:solidFill>
                  <a:schemeClr val="dk1"/>
                </a:solidFill>
                <a:latin typeface="Comic Sans MS"/>
                <a:ea typeface="Comic Sans MS"/>
                <a:cs typeface="Comic Sans MS"/>
                <a:sym typeface="Comic Sans MS"/>
              </a:rPr>
              <a:t>The </a:t>
            </a:r>
            <a:r>
              <a:rPr b="1" i="0" lang="es-ES" sz="900" u="none" cap="none" strike="noStrike">
                <a:solidFill>
                  <a:schemeClr val="dk1"/>
                </a:solidFill>
                <a:latin typeface="Comic Sans MS"/>
                <a:ea typeface="Comic Sans MS"/>
                <a:cs typeface="Comic Sans MS"/>
                <a:sym typeface="Comic Sans MS"/>
              </a:rPr>
              <a:t>pid</a:t>
            </a:r>
            <a:r>
              <a:rPr b="0" i="0" lang="es-ES" sz="1100" u="none" cap="none" strike="noStrike">
                <a:solidFill>
                  <a:schemeClr val="dk1"/>
                </a:solidFill>
                <a:latin typeface="Comic Sans MS"/>
                <a:ea typeface="Comic Sans MS"/>
                <a:cs typeface="Comic Sans MS"/>
                <a:sym typeface="Comic Sans MS"/>
              </a:rPr>
              <a:t>: Process isolation (PID: Process ID)</a:t>
            </a:r>
            <a:endParaRPr b="0" i="0" sz="11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0" i="0" lang="es-ES" sz="1100" u="none" cap="none" strike="noStrike">
                <a:solidFill>
                  <a:schemeClr val="dk1"/>
                </a:solidFill>
                <a:latin typeface="Comic Sans MS"/>
                <a:ea typeface="Comic Sans MS"/>
                <a:cs typeface="Comic Sans MS"/>
                <a:sym typeface="Comic Sans MS"/>
              </a:rPr>
              <a:t>The </a:t>
            </a:r>
            <a:r>
              <a:rPr b="1" i="0" lang="es-ES" sz="900" u="none" cap="none" strike="noStrike">
                <a:solidFill>
                  <a:schemeClr val="dk1"/>
                </a:solidFill>
                <a:latin typeface="Comic Sans MS"/>
                <a:ea typeface="Comic Sans MS"/>
                <a:cs typeface="Comic Sans MS"/>
                <a:sym typeface="Comic Sans MS"/>
              </a:rPr>
              <a:t>net</a:t>
            </a:r>
            <a:r>
              <a:rPr b="0" i="0" lang="es-ES" sz="1100" u="none" cap="none" strike="noStrike">
                <a:solidFill>
                  <a:schemeClr val="dk1"/>
                </a:solidFill>
                <a:latin typeface="Comic Sans MS"/>
                <a:ea typeface="Comic Sans MS"/>
                <a:cs typeface="Comic Sans MS"/>
                <a:sym typeface="Comic Sans MS"/>
              </a:rPr>
              <a:t>: Managing network interfaces (NET: Networking)</a:t>
            </a:r>
            <a:endParaRPr b="0" i="0" sz="11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0" i="0" lang="es-ES" sz="1100" u="none" cap="none" strike="noStrike">
                <a:solidFill>
                  <a:schemeClr val="dk1"/>
                </a:solidFill>
                <a:latin typeface="Comic Sans MS"/>
                <a:ea typeface="Comic Sans MS"/>
                <a:cs typeface="Comic Sans MS"/>
                <a:sym typeface="Comic Sans MS"/>
              </a:rPr>
              <a:t>The </a:t>
            </a:r>
            <a:r>
              <a:rPr b="1" i="0" lang="es-ES" sz="900" u="none" cap="none" strike="noStrike">
                <a:solidFill>
                  <a:schemeClr val="dk1"/>
                </a:solidFill>
                <a:latin typeface="Comic Sans MS"/>
                <a:ea typeface="Comic Sans MS"/>
                <a:cs typeface="Comic Sans MS"/>
                <a:sym typeface="Comic Sans MS"/>
              </a:rPr>
              <a:t>ipc</a:t>
            </a:r>
            <a:r>
              <a:rPr b="0" i="0" lang="es-ES" sz="1100" u="none" cap="none" strike="noStrike">
                <a:solidFill>
                  <a:schemeClr val="dk1"/>
                </a:solidFill>
                <a:latin typeface="Comic Sans MS"/>
                <a:ea typeface="Comic Sans MS"/>
                <a:cs typeface="Comic Sans MS"/>
                <a:sym typeface="Comic Sans MS"/>
              </a:rPr>
              <a:t>: Managing access to IPC resources (IPC: InterProcess Communication)</a:t>
            </a:r>
            <a:endParaRPr b="0" i="0" sz="11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0" i="0" lang="es-ES" sz="1100" u="none" cap="none" strike="noStrike">
                <a:solidFill>
                  <a:schemeClr val="dk1"/>
                </a:solidFill>
                <a:latin typeface="Comic Sans MS"/>
                <a:ea typeface="Comic Sans MS"/>
                <a:cs typeface="Comic Sans MS"/>
                <a:sym typeface="Comic Sans MS"/>
              </a:rPr>
              <a:t>The </a:t>
            </a:r>
            <a:r>
              <a:rPr b="1" i="0" lang="es-ES" sz="900" u="none" cap="none" strike="noStrike">
                <a:solidFill>
                  <a:schemeClr val="dk1"/>
                </a:solidFill>
                <a:latin typeface="Comic Sans MS"/>
                <a:ea typeface="Comic Sans MS"/>
                <a:cs typeface="Comic Sans MS"/>
                <a:sym typeface="Comic Sans MS"/>
              </a:rPr>
              <a:t>mnt</a:t>
            </a:r>
            <a:r>
              <a:rPr b="0" i="0" lang="es-ES" sz="1100" u="none" cap="none" strike="noStrike">
                <a:solidFill>
                  <a:schemeClr val="dk1"/>
                </a:solidFill>
                <a:latin typeface="Comic Sans MS"/>
                <a:ea typeface="Comic Sans MS"/>
                <a:cs typeface="Comic Sans MS"/>
                <a:sym typeface="Comic Sans MS"/>
              </a:rPr>
              <a:t>: Managing filesystem mount points (MNT: Mount)</a:t>
            </a:r>
            <a:endParaRPr b="0" i="0" sz="11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0" i="0" lang="es-ES" sz="1100" u="none" cap="none" strike="noStrike">
                <a:solidFill>
                  <a:schemeClr val="dk1"/>
                </a:solidFill>
                <a:latin typeface="Comic Sans MS"/>
                <a:ea typeface="Comic Sans MS"/>
                <a:cs typeface="Comic Sans MS"/>
                <a:sym typeface="Comic Sans MS"/>
              </a:rPr>
              <a:t>The </a:t>
            </a:r>
            <a:r>
              <a:rPr b="1" i="0" lang="es-ES" sz="900" u="none" cap="none" strike="noStrike">
                <a:solidFill>
                  <a:schemeClr val="dk1"/>
                </a:solidFill>
                <a:latin typeface="Comic Sans MS"/>
                <a:ea typeface="Comic Sans MS"/>
                <a:cs typeface="Comic Sans MS"/>
                <a:sym typeface="Comic Sans MS"/>
              </a:rPr>
              <a:t>uts</a:t>
            </a:r>
            <a:r>
              <a:rPr b="0" i="0" lang="es-ES" sz="1100" u="none" cap="none" strike="noStrike">
                <a:solidFill>
                  <a:schemeClr val="dk1"/>
                </a:solidFill>
                <a:latin typeface="Comic Sans MS"/>
                <a:ea typeface="Comic Sans MS"/>
                <a:cs typeface="Comic Sans MS"/>
                <a:sym typeface="Comic Sans MS"/>
              </a:rPr>
              <a:t>: Different host and domain names (UTS: Unix Timesharing System)</a:t>
            </a:r>
            <a:endParaRPr b="0" i="0" sz="1100" u="none" cap="none" strike="noStrike">
              <a:solidFill>
                <a:schemeClr val="dk1"/>
              </a:solidFill>
              <a:latin typeface="Comic Sans MS"/>
              <a:ea typeface="Comic Sans MS"/>
              <a:cs typeface="Comic Sans MS"/>
              <a:sym typeface="Comic Sans MS"/>
            </a:endParaRPr>
          </a:p>
          <a:p>
            <a:pPr indent="-304800" lvl="0" marL="457200" marR="0" rtl="0" algn="l">
              <a:lnSpc>
                <a:spcPct val="115000"/>
              </a:lnSpc>
              <a:spcBef>
                <a:spcPts val="0"/>
              </a:spcBef>
              <a:spcAft>
                <a:spcPts val="0"/>
              </a:spcAft>
              <a:buClr>
                <a:schemeClr val="dk1"/>
              </a:buClr>
              <a:buSzPts val="1200"/>
              <a:buFont typeface="Helvetica Neue"/>
              <a:buChar char="●"/>
            </a:pPr>
            <a:r>
              <a:rPr b="0" i="0" lang="es-ES" sz="1100" u="none" cap="none" strike="noStrike">
                <a:solidFill>
                  <a:schemeClr val="dk1"/>
                </a:solidFill>
                <a:latin typeface="Comic Sans MS"/>
                <a:ea typeface="Comic Sans MS"/>
                <a:cs typeface="Comic Sans MS"/>
                <a:sym typeface="Comic Sans MS"/>
              </a:rPr>
              <a:t>The </a:t>
            </a:r>
            <a:r>
              <a:rPr b="1" i="0" lang="es-ES" sz="900" u="none" cap="none" strike="noStrike">
                <a:solidFill>
                  <a:schemeClr val="dk1"/>
                </a:solidFill>
                <a:latin typeface="Comic Sans MS"/>
                <a:ea typeface="Comic Sans MS"/>
                <a:cs typeface="Comic Sans MS"/>
                <a:sym typeface="Comic Sans MS"/>
              </a:rPr>
              <a:t>user</a:t>
            </a:r>
            <a:r>
              <a:rPr b="0" i="0" lang="es-ES" sz="1100" u="none" cap="none" strike="noStrike">
                <a:solidFill>
                  <a:schemeClr val="dk1"/>
                </a:solidFill>
                <a:latin typeface="Comic Sans MS"/>
                <a:ea typeface="Comic Sans MS"/>
                <a:cs typeface="Comic Sans MS"/>
                <a:sym typeface="Comic Sans MS"/>
              </a:rPr>
              <a:t>: Isolate security-related identifiers (USER: userid, groupid)</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1000"/>
              </a:spcBef>
              <a:spcAft>
                <a:spcPts val="0"/>
              </a:spcAft>
              <a:buClr>
                <a:srgbClr val="000000"/>
              </a:buClr>
              <a:buSzPts val="900"/>
              <a:buFont typeface="Arial"/>
              <a:buNone/>
            </a:pPr>
            <a:r>
              <a:t/>
            </a:r>
            <a:endParaRPr b="0" i="0" sz="900" u="none" cap="none" strike="noStrike">
              <a:solidFill>
                <a:schemeClr val="dk1"/>
              </a:solidFill>
              <a:latin typeface="Comic Sans MS"/>
              <a:ea typeface="Comic Sans MS"/>
              <a:cs typeface="Comic Sans MS"/>
              <a:sym typeface="Comic Sans MS"/>
            </a:endParaRPr>
          </a:p>
        </p:txBody>
      </p:sp>
      <p:pic>
        <p:nvPicPr>
          <p:cNvPr id="456" name="Google Shape;456;g1f3d08e8b0a_0_173"/>
          <p:cNvPicPr preferRelativeResize="0"/>
          <p:nvPr/>
        </p:nvPicPr>
        <p:blipFill rotWithShape="1">
          <a:blip r:embed="rId3">
            <a:alphaModFix/>
          </a:blip>
          <a:srcRect b="0" l="0" r="0" t="12762"/>
          <a:stretch/>
        </p:blipFill>
        <p:spPr>
          <a:xfrm>
            <a:off x="5943525" y="812492"/>
            <a:ext cx="3032700" cy="3518510"/>
          </a:xfrm>
          <a:prstGeom prst="rect">
            <a:avLst/>
          </a:prstGeom>
          <a:noFill/>
          <a:ln>
            <a:noFill/>
          </a:ln>
        </p:spPr>
      </p:pic>
      <p:pic>
        <p:nvPicPr>
          <p:cNvPr id="457" name="Google Shape;457;g1f3d08e8b0a_0_173"/>
          <p:cNvPicPr preferRelativeResize="0"/>
          <p:nvPr/>
        </p:nvPicPr>
        <p:blipFill rotWithShape="1">
          <a:blip r:embed="rId4">
            <a:alphaModFix/>
          </a:blip>
          <a:srcRect b="0" l="0" r="0" t="0"/>
          <a:stretch/>
        </p:blipFill>
        <p:spPr>
          <a:xfrm>
            <a:off x="1785100" y="2931475"/>
            <a:ext cx="3640025" cy="1747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1f3d08e8b0a_0_243"/>
          <p:cNvSpPr txBox="1"/>
          <p:nvPr/>
        </p:nvSpPr>
        <p:spPr>
          <a:xfrm>
            <a:off x="1277471" y="860613"/>
            <a:ext cx="6964800" cy="569400"/>
          </a:xfrm>
          <a:prstGeom prst="rect">
            <a:avLst/>
          </a:prstGeom>
          <a:noFill/>
          <a:ln>
            <a:noFill/>
          </a:ln>
        </p:spPr>
        <p:txBody>
          <a:bodyPr anchorCtr="0" anchor="t" bIns="51425" lIns="51425" spcFirstLastPara="1" rIns="51425" wrap="square" tIns="5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1f3d08e8b0a_0_243"/>
          <p:cNvSpPr txBox="1"/>
          <p:nvPr/>
        </p:nvSpPr>
        <p:spPr>
          <a:xfrm>
            <a:off x="76359" y="86884"/>
            <a:ext cx="5841900" cy="5694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rPr b="1" i="0" lang="es-ES" sz="3400" u="none" cap="none" strike="noStrike">
                <a:solidFill>
                  <a:srgbClr val="1871C2"/>
                </a:solidFill>
                <a:latin typeface="Comic Sans MS"/>
                <a:ea typeface="Comic Sans MS"/>
                <a:cs typeface="Comic Sans MS"/>
                <a:sym typeface="Comic Sans MS"/>
              </a:rPr>
              <a:t>Control groups (cgroups)</a:t>
            </a:r>
            <a:endParaRPr b="1" i="0" sz="3400" u="none" cap="none" strike="noStrike">
              <a:solidFill>
                <a:srgbClr val="1871C2"/>
              </a:solidFill>
              <a:latin typeface="Comic Sans MS"/>
              <a:ea typeface="Comic Sans MS"/>
              <a:cs typeface="Comic Sans MS"/>
              <a:sym typeface="Comic Sans MS"/>
            </a:endParaRPr>
          </a:p>
        </p:txBody>
      </p:sp>
      <p:sp>
        <p:nvSpPr>
          <p:cNvPr id="464" name="Google Shape;464;g1f3d08e8b0a_0_243"/>
          <p:cNvSpPr txBox="1"/>
          <p:nvPr/>
        </p:nvSpPr>
        <p:spPr>
          <a:xfrm>
            <a:off x="104125" y="656275"/>
            <a:ext cx="8685900" cy="170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ES" sz="1300" u="none" cap="none" strike="noStrike">
                <a:solidFill>
                  <a:schemeClr val="dk1"/>
                </a:solidFill>
                <a:latin typeface="Comic Sans MS"/>
                <a:ea typeface="Comic Sans MS"/>
                <a:cs typeface="Comic Sans MS"/>
                <a:sym typeface="Comic Sans MS"/>
              </a:rPr>
              <a:t>La función groups es la encargada de gestionar el uso de recursos en los contenedores. Esto incluye limitar y aislar recursos de dichos procesos. El uso de cgroup nos permite:</a:t>
            </a:r>
            <a:endParaRPr b="0" i="0" sz="13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chemeClr val="dk1"/>
              </a:solidFill>
              <a:latin typeface="Comic Sans MS"/>
              <a:ea typeface="Comic Sans MS"/>
              <a:cs typeface="Comic Sans MS"/>
              <a:sym typeface="Comic Sans MS"/>
            </a:endParaRPr>
          </a:p>
          <a:p>
            <a:pPr indent="-311150" lvl="0" marL="457200" marR="0" rtl="0" algn="l">
              <a:lnSpc>
                <a:spcPct val="115000"/>
              </a:lnSpc>
              <a:spcBef>
                <a:spcPts val="0"/>
              </a:spcBef>
              <a:spcAft>
                <a:spcPts val="0"/>
              </a:spcAft>
              <a:buClr>
                <a:schemeClr val="dk1"/>
              </a:buClr>
              <a:buSzPts val="1300"/>
              <a:buFont typeface="Comic Sans MS"/>
              <a:buChar char="●"/>
            </a:pPr>
            <a:r>
              <a:rPr b="0" i="0" lang="es-ES" sz="1300" u="none" cap="none" strike="noStrike">
                <a:solidFill>
                  <a:schemeClr val="dk1"/>
                </a:solidFill>
                <a:latin typeface="Comic Sans MS"/>
                <a:ea typeface="Comic Sans MS"/>
                <a:cs typeface="Comic Sans MS"/>
                <a:sym typeface="Comic Sans MS"/>
              </a:rPr>
              <a:t>Limitar recursos (memoria, CPU, I/O, uso de red, etc.).</a:t>
            </a:r>
            <a:endParaRPr b="0" i="0" sz="1300" u="none" cap="none" strike="noStrike">
              <a:solidFill>
                <a:schemeClr val="dk1"/>
              </a:solidFill>
              <a:latin typeface="Comic Sans MS"/>
              <a:ea typeface="Comic Sans MS"/>
              <a:cs typeface="Comic Sans MS"/>
              <a:sym typeface="Comic Sans MS"/>
            </a:endParaRPr>
          </a:p>
          <a:p>
            <a:pPr indent="-311150" lvl="0" marL="457200" marR="0" rtl="0" algn="l">
              <a:lnSpc>
                <a:spcPct val="115000"/>
              </a:lnSpc>
              <a:spcBef>
                <a:spcPts val="0"/>
              </a:spcBef>
              <a:spcAft>
                <a:spcPts val="0"/>
              </a:spcAft>
              <a:buClr>
                <a:schemeClr val="dk1"/>
              </a:buClr>
              <a:buSzPts val="1300"/>
              <a:buFont typeface="Comic Sans MS"/>
              <a:buChar char="●"/>
            </a:pPr>
            <a:r>
              <a:rPr b="0" i="0" lang="es-ES" sz="1300" u="none" cap="none" strike="noStrike">
                <a:solidFill>
                  <a:schemeClr val="dk1"/>
                </a:solidFill>
                <a:latin typeface="Comic Sans MS"/>
                <a:ea typeface="Comic Sans MS"/>
                <a:cs typeface="Comic Sans MS"/>
                <a:sym typeface="Comic Sans MS"/>
              </a:rPr>
              <a:t>Priorizar unos grupos con respecto a otros.</a:t>
            </a:r>
            <a:endParaRPr b="0" i="0" sz="1300" u="none" cap="none" strike="noStrike">
              <a:solidFill>
                <a:schemeClr val="dk1"/>
              </a:solidFill>
              <a:latin typeface="Comic Sans MS"/>
              <a:ea typeface="Comic Sans MS"/>
              <a:cs typeface="Comic Sans MS"/>
              <a:sym typeface="Comic Sans MS"/>
            </a:endParaRPr>
          </a:p>
          <a:p>
            <a:pPr indent="-311150" lvl="0" marL="457200" marR="0" rtl="0" algn="l">
              <a:lnSpc>
                <a:spcPct val="115000"/>
              </a:lnSpc>
              <a:spcBef>
                <a:spcPts val="0"/>
              </a:spcBef>
              <a:spcAft>
                <a:spcPts val="0"/>
              </a:spcAft>
              <a:buClr>
                <a:schemeClr val="dk1"/>
              </a:buClr>
              <a:buSzPts val="1300"/>
              <a:buFont typeface="Comic Sans MS"/>
              <a:buChar char="●"/>
            </a:pPr>
            <a:r>
              <a:rPr b="0" i="0" lang="es-ES" sz="1300" u="none" cap="none" strike="noStrike">
                <a:solidFill>
                  <a:schemeClr val="dk1"/>
                </a:solidFill>
                <a:latin typeface="Comic Sans MS"/>
                <a:ea typeface="Comic Sans MS"/>
                <a:cs typeface="Comic Sans MS"/>
                <a:sym typeface="Comic Sans MS"/>
              </a:rPr>
              <a:t>Seguimiento del uso de recursos por motivos de facturación.</a:t>
            </a:r>
            <a:endParaRPr b="0" i="0" sz="1300" u="none" cap="none" strike="noStrike">
              <a:solidFill>
                <a:schemeClr val="dk1"/>
              </a:solidFill>
              <a:latin typeface="Comic Sans MS"/>
              <a:ea typeface="Comic Sans MS"/>
              <a:cs typeface="Comic Sans MS"/>
              <a:sym typeface="Comic Sans MS"/>
            </a:endParaRPr>
          </a:p>
          <a:p>
            <a:pPr indent="-311150" lvl="0" marL="457200" marR="0" rtl="0" algn="l">
              <a:lnSpc>
                <a:spcPct val="115000"/>
              </a:lnSpc>
              <a:spcBef>
                <a:spcPts val="0"/>
              </a:spcBef>
              <a:spcAft>
                <a:spcPts val="0"/>
              </a:spcAft>
              <a:buClr>
                <a:schemeClr val="dk1"/>
              </a:buClr>
              <a:buSzPts val="1300"/>
              <a:buFont typeface="Comic Sans MS"/>
              <a:buChar char="●"/>
            </a:pPr>
            <a:r>
              <a:rPr b="0" i="0" lang="es-ES" sz="1300" u="none" cap="none" strike="noStrike">
                <a:solidFill>
                  <a:schemeClr val="dk1"/>
                </a:solidFill>
                <a:latin typeface="Comic Sans MS"/>
                <a:ea typeface="Comic Sans MS"/>
                <a:cs typeface="Comic Sans MS"/>
                <a:sym typeface="Comic Sans MS"/>
              </a:rPr>
              <a:t>Control sobre la ejecución de los procesos. </a:t>
            </a:r>
            <a:endParaRPr b="0" i="0" sz="1300" u="none" cap="none" strike="noStrike">
              <a:solidFill>
                <a:schemeClr val="dk1"/>
              </a:solidFill>
              <a:latin typeface="Comic Sans MS"/>
              <a:ea typeface="Comic Sans MS"/>
              <a:cs typeface="Comic Sans MS"/>
              <a:sym typeface="Comic Sans MS"/>
            </a:endParaRPr>
          </a:p>
        </p:txBody>
      </p:sp>
      <p:pic>
        <p:nvPicPr>
          <p:cNvPr id="465" name="Google Shape;465;g1f3d08e8b0a_0_243"/>
          <p:cNvPicPr preferRelativeResize="0"/>
          <p:nvPr/>
        </p:nvPicPr>
        <p:blipFill rotWithShape="1">
          <a:blip r:embed="rId3">
            <a:alphaModFix/>
          </a:blip>
          <a:srcRect b="0" l="0" r="0" t="0"/>
          <a:stretch/>
        </p:blipFill>
        <p:spPr>
          <a:xfrm>
            <a:off x="5212925" y="1240275"/>
            <a:ext cx="2843700" cy="3563125"/>
          </a:xfrm>
          <a:prstGeom prst="rect">
            <a:avLst/>
          </a:prstGeom>
          <a:noFill/>
          <a:ln>
            <a:noFill/>
          </a:ln>
        </p:spPr>
      </p:pic>
      <p:pic>
        <p:nvPicPr>
          <p:cNvPr id="466" name="Google Shape;466;g1f3d08e8b0a_0_243"/>
          <p:cNvPicPr preferRelativeResize="0"/>
          <p:nvPr/>
        </p:nvPicPr>
        <p:blipFill rotWithShape="1">
          <a:blip r:embed="rId4">
            <a:alphaModFix/>
          </a:blip>
          <a:srcRect b="0" l="0" r="0" t="0"/>
          <a:stretch/>
        </p:blipFill>
        <p:spPr>
          <a:xfrm>
            <a:off x="152400" y="2514175"/>
            <a:ext cx="4908125" cy="230068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g2c306e383b8_0_134"/>
          <p:cNvSpPr txBox="1"/>
          <p:nvPr/>
        </p:nvSpPr>
        <p:spPr>
          <a:xfrm>
            <a:off x="1277471" y="860613"/>
            <a:ext cx="6964800" cy="569400"/>
          </a:xfrm>
          <a:prstGeom prst="rect">
            <a:avLst/>
          </a:prstGeom>
          <a:noFill/>
          <a:ln>
            <a:noFill/>
          </a:ln>
        </p:spPr>
        <p:txBody>
          <a:bodyPr anchorCtr="0" anchor="t" bIns="51425" lIns="51425" spcFirstLastPara="1" rIns="51425" wrap="square" tIns="5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2c306e383b8_0_134"/>
          <p:cNvSpPr txBox="1"/>
          <p:nvPr/>
        </p:nvSpPr>
        <p:spPr>
          <a:xfrm>
            <a:off x="0" y="0"/>
            <a:ext cx="9015600" cy="569400"/>
          </a:xfrm>
          <a:prstGeom prst="rect">
            <a:avLst/>
          </a:prstGeom>
          <a:noFill/>
          <a:ln>
            <a:noFill/>
          </a:ln>
        </p:spPr>
        <p:txBody>
          <a:bodyPr anchorCtr="0" anchor="t" bIns="51425" lIns="51425" spcFirstLastPara="1" rIns="51425" wrap="square" tIns="51425">
            <a:noAutofit/>
          </a:bodyPr>
          <a:lstStyle/>
          <a:p>
            <a:pPr indent="-228600" lvl="0" marL="457200" marR="0" rtl="0" algn="l">
              <a:lnSpc>
                <a:spcPct val="100000"/>
              </a:lnSpc>
              <a:spcBef>
                <a:spcPts val="0"/>
              </a:spcBef>
              <a:spcAft>
                <a:spcPts val="0"/>
              </a:spcAft>
              <a:buClr>
                <a:srgbClr val="4A4A4A"/>
              </a:buClr>
              <a:buSzPts val="2800"/>
              <a:buFont typeface="Helvetica Neue"/>
              <a:buNone/>
            </a:pPr>
            <a:r>
              <a:rPr b="1" i="0" lang="es-ES" sz="3400" u="none" cap="none" strike="noStrike">
                <a:solidFill>
                  <a:srgbClr val="1871C2"/>
                </a:solidFill>
                <a:latin typeface="Comic Sans MS"/>
                <a:ea typeface="Comic Sans MS"/>
                <a:cs typeface="Comic Sans MS"/>
                <a:sym typeface="Comic Sans MS"/>
              </a:rPr>
              <a:t>Docker Container Lifecycle Management</a:t>
            </a:r>
            <a:endParaRPr b="1" i="0" sz="2200" u="none" cap="none" strike="noStrike">
              <a:solidFill>
                <a:srgbClr val="1871C2"/>
              </a:solidFill>
              <a:latin typeface="Comic Sans MS"/>
              <a:ea typeface="Comic Sans MS"/>
              <a:cs typeface="Comic Sans MS"/>
              <a:sym typeface="Comic Sans MS"/>
            </a:endParaRPr>
          </a:p>
        </p:txBody>
      </p:sp>
      <p:pic>
        <p:nvPicPr>
          <p:cNvPr id="473" name="Google Shape;473;g2c306e383b8_0_134"/>
          <p:cNvPicPr preferRelativeResize="0"/>
          <p:nvPr/>
        </p:nvPicPr>
        <p:blipFill rotWithShape="1">
          <a:blip r:embed="rId3">
            <a:alphaModFix/>
          </a:blip>
          <a:srcRect b="0" l="0" r="0" t="0"/>
          <a:stretch/>
        </p:blipFill>
        <p:spPr>
          <a:xfrm>
            <a:off x="641375" y="648402"/>
            <a:ext cx="7600901" cy="40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g1f3b18c1f07_0_0"/>
          <p:cNvPicPr preferRelativeResize="0"/>
          <p:nvPr/>
        </p:nvPicPr>
        <p:blipFill rotWithShape="1">
          <a:blip r:embed="rId3">
            <a:alphaModFix/>
          </a:blip>
          <a:srcRect b="0" l="0" r="0" t="0"/>
          <a:stretch/>
        </p:blipFill>
        <p:spPr>
          <a:xfrm>
            <a:off x="0" y="-760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314745fb13e_0_0"/>
          <p:cNvSpPr txBox="1"/>
          <p:nvPr/>
        </p:nvSpPr>
        <p:spPr>
          <a:xfrm>
            <a:off x="263200" y="271025"/>
            <a:ext cx="8406600" cy="1040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lang="es-ES" sz="2900">
                <a:solidFill>
                  <a:srgbClr val="1871C2"/>
                </a:solidFill>
                <a:latin typeface="Comic Sans MS"/>
                <a:ea typeface="Comic Sans MS"/>
                <a:cs typeface="Comic Sans MS"/>
                <a:sym typeface="Comic Sans MS"/>
              </a:rPr>
              <a:t>Docker images nombre completo, imágenes usuario</a:t>
            </a:r>
            <a:endParaRPr b="1" i="0" sz="2900" u="none" cap="none" strike="noStrike">
              <a:solidFill>
                <a:srgbClr val="1871C2"/>
              </a:solidFill>
              <a:latin typeface="Comic Sans MS"/>
              <a:ea typeface="Comic Sans MS"/>
              <a:cs typeface="Comic Sans MS"/>
              <a:sym typeface="Comic Sans MS"/>
            </a:endParaRPr>
          </a:p>
        </p:txBody>
      </p:sp>
      <p:pic>
        <p:nvPicPr>
          <p:cNvPr id="479" name="Google Shape;479;g314745fb13e_0_0"/>
          <p:cNvPicPr preferRelativeResize="0"/>
          <p:nvPr/>
        </p:nvPicPr>
        <p:blipFill>
          <a:blip r:embed="rId3">
            <a:alphaModFix/>
          </a:blip>
          <a:stretch>
            <a:fillRect/>
          </a:stretch>
        </p:blipFill>
        <p:spPr>
          <a:xfrm>
            <a:off x="152400" y="1463825"/>
            <a:ext cx="8839201" cy="20016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d331e7bd05_0_5">
            <a:hlinkClick r:id="rId3"/>
          </p:cNvPr>
          <p:cNvSpPr txBox="1"/>
          <p:nvPr/>
        </p:nvSpPr>
        <p:spPr>
          <a:xfrm>
            <a:off x="263200" y="271025"/>
            <a:ext cx="8406600" cy="569400"/>
          </a:xfrm>
          <a:prstGeom prst="rect">
            <a:avLst/>
          </a:prstGeom>
          <a:noFill/>
          <a:ln>
            <a:noFill/>
          </a:ln>
        </p:spPr>
        <p:txBody>
          <a:bodyPr anchorCtr="0" anchor="t" bIns="51425" lIns="51425" spcFirstLastPara="1" rIns="51425" wrap="square" tIns="51425">
            <a:noAutofit/>
          </a:bodyPr>
          <a:lstStyle/>
          <a:p>
            <a:pPr indent="0" lvl="0" marL="228600" marR="0" rtl="0" algn="l">
              <a:lnSpc>
                <a:spcPct val="100000"/>
              </a:lnSpc>
              <a:spcBef>
                <a:spcPts val="0"/>
              </a:spcBef>
              <a:spcAft>
                <a:spcPts val="0"/>
              </a:spcAft>
              <a:buClr>
                <a:srgbClr val="4A4A4A"/>
              </a:buClr>
              <a:buSzPts val="2800"/>
              <a:buFont typeface="Helvetica Neue"/>
              <a:buNone/>
            </a:pPr>
            <a:r>
              <a:rPr b="1" i="0" lang="es-ES" sz="2900" u="none" cap="none" strike="noStrike">
                <a:solidFill>
                  <a:srgbClr val="1871C2"/>
                </a:solidFill>
                <a:latin typeface="Comic Sans MS"/>
                <a:ea typeface="Comic Sans MS"/>
                <a:cs typeface="Comic Sans MS"/>
                <a:sym typeface="Comic Sans MS"/>
              </a:rPr>
              <a:t>Docker Registry Private (ECR)</a:t>
            </a:r>
            <a:endParaRPr b="1" i="0" sz="2900" u="none" cap="none" strike="noStrike">
              <a:solidFill>
                <a:srgbClr val="1871C2"/>
              </a:solidFill>
              <a:latin typeface="Comic Sans MS"/>
              <a:ea typeface="Comic Sans MS"/>
              <a:cs typeface="Comic Sans MS"/>
              <a:sym typeface="Comic Sans MS"/>
            </a:endParaRPr>
          </a:p>
        </p:txBody>
      </p:sp>
      <p:pic>
        <p:nvPicPr>
          <p:cNvPr id="485" name="Google Shape;485;g2d331e7bd05_0_5"/>
          <p:cNvPicPr preferRelativeResize="0"/>
          <p:nvPr/>
        </p:nvPicPr>
        <p:blipFill rotWithShape="1">
          <a:blip r:embed="rId4">
            <a:alphaModFix/>
          </a:blip>
          <a:srcRect b="0" l="0" r="0" t="0"/>
          <a:stretch/>
        </p:blipFill>
        <p:spPr>
          <a:xfrm>
            <a:off x="2303450" y="1493175"/>
            <a:ext cx="5380849" cy="25706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f3b18c1f07_0_1199"/>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491" name="Google Shape;491;g1f3b18c1f07_0_1199">
            <a:hlinkClick r:id="rId3"/>
          </p:cNvPr>
          <p:cNvSpPr txBox="1"/>
          <p:nvPr>
            <p:ph idx="4294967295" type="ctrTitle"/>
          </p:nvPr>
        </p:nvSpPr>
        <p:spPr>
          <a:xfrm>
            <a:off x="997300" y="1336250"/>
            <a:ext cx="2571600" cy="20196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70000"/>
              <a:buFont typeface="Arial"/>
              <a:buNone/>
            </a:pPr>
            <a:r>
              <a:rPr lang="es-ES" sz="4000">
                <a:solidFill>
                  <a:srgbClr val="1871C2"/>
                </a:solidFill>
                <a:latin typeface="Comic Sans MS"/>
                <a:ea typeface="Comic Sans MS"/>
                <a:cs typeface="Comic Sans MS"/>
                <a:sym typeface="Comic Sans MS"/>
              </a:rPr>
              <a:t>Create </a:t>
            </a:r>
            <a:r>
              <a:rPr b="0" i="0" lang="es-ES" sz="4000" u="none" cap="none" strike="noStrike">
                <a:solidFill>
                  <a:srgbClr val="1871C2"/>
                </a:solidFill>
                <a:latin typeface="Comic Sans MS"/>
                <a:ea typeface="Comic Sans MS"/>
                <a:cs typeface="Comic Sans MS"/>
                <a:sym typeface="Comic Sans MS"/>
              </a:rPr>
              <a:t>Image,</a:t>
            </a:r>
            <a:br>
              <a:rPr b="0" i="0" lang="es-ES" sz="4000" u="none" cap="none" strike="noStrike">
                <a:solidFill>
                  <a:srgbClr val="1871C2"/>
                </a:solidFill>
                <a:latin typeface="Comic Sans MS"/>
                <a:ea typeface="Comic Sans MS"/>
                <a:cs typeface="Comic Sans MS"/>
                <a:sym typeface="Comic Sans MS"/>
              </a:rPr>
            </a:br>
            <a:r>
              <a:rPr b="0" i="0" lang="es-ES" sz="4000" u="none" cap="none" strike="noStrike">
                <a:solidFill>
                  <a:srgbClr val="1871C2"/>
                </a:solidFill>
                <a:latin typeface="Comic Sans MS"/>
                <a:ea typeface="Comic Sans MS"/>
                <a:cs typeface="Comic Sans MS"/>
                <a:sym typeface="Comic Sans MS"/>
              </a:rPr>
              <a:t>Dockerfile</a:t>
            </a:r>
            <a:endParaRPr b="0" i="0" sz="4000" u="none" cap="none" strike="noStrike">
              <a:solidFill>
                <a:srgbClr val="1871C2"/>
              </a:solidFill>
              <a:latin typeface="Comic Sans MS"/>
              <a:ea typeface="Comic Sans MS"/>
              <a:cs typeface="Comic Sans MS"/>
              <a:sym typeface="Comic Sans MS"/>
            </a:endParaRPr>
          </a:p>
        </p:txBody>
      </p:sp>
      <p:pic>
        <p:nvPicPr>
          <p:cNvPr id="492" name="Google Shape;492;g1f3b18c1f07_0_1199"/>
          <p:cNvPicPr preferRelativeResize="0"/>
          <p:nvPr/>
        </p:nvPicPr>
        <p:blipFill rotWithShape="1">
          <a:blip r:embed="rId4">
            <a:alphaModFix/>
          </a:blip>
          <a:srcRect b="38170" l="0" r="48989" t="10283"/>
          <a:stretch/>
        </p:blipFill>
        <p:spPr>
          <a:xfrm>
            <a:off x="3834075" y="888775"/>
            <a:ext cx="4096425" cy="29145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d50cc05e27_0_0"/>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111"/>
              <a:buFont typeface="Arial"/>
              <a:buNone/>
            </a:pPr>
            <a:r>
              <a:rPr b="1" lang="es-ES" sz="2900">
                <a:solidFill>
                  <a:srgbClr val="1871C2"/>
                </a:solidFill>
                <a:latin typeface="Comic Sans MS"/>
                <a:ea typeface="Comic Sans MS"/>
                <a:cs typeface="Comic Sans MS"/>
                <a:sym typeface="Comic Sans MS"/>
              </a:rPr>
              <a:t>Que es un </a:t>
            </a:r>
            <a:r>
              <a:rPr b="1" i="0" lang="es-ES" sz="2900" u="none" cap="none" strike="noStrike">
                <a:solidFill>
                  <a:srgbClr val="1871C2"/>
                </a:solidFill>
                <a:latin typeface="Comic Sans MS"/>
                <a:ea typeface="Comic Sans MS"/>
                <a:cs typeface="Comic Sans MS"/>
                <a:sym typeface="Comic Sans MS"/>
              </a:rPr>
              <a:t>Dockerfile</a:t>
            </a:r>
            <a:endParaRPr b="0" i="0" sz="4000" u="none" cap="none" strike="noStrike">
              <a:solidFill>
                <a:srgbClr val="1871C2"/>
              </a:solidFill>
              <a:latin typeface="Comic Sans MS"/>
              <a:ea typeface="Comic Sans MS"/>
              <a:cs typeface="Comic Sans MS"/>
              <a:sym typeface="Comic Sans MS"/>
            </a:endParaRPr>
          </a:p>
        </p:txBody>
      </p:sp>
      <p:sp>
        <p:nvSpPr>
          <p:cNvPr id="498" name="Google Shape;498;g2d50cc05e27_0_0"/>
          <p:cNvSpPr txBox="1"/>
          <p:nvPr>
            <p:ph idx="4294967295" type="ctrTitle"/>
          </p:nvPr>
        </p:nvSpPr>
        <p:spPr>
          <a:xfrm>
            <a:off x="215175" y="1070600"/>
            <a:ext cx="8433300" cy="24576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3111"/>
              <a:buFont typeface="Arial"/>
              <a:buNone/>
            </a:pPr>
            <a:r>
              <a:rPr lang="es-ES" sz="2000">
                <a:latin typeface="Comic Sans MS"/>
                <a:ea typeface="Comic Sans MS"/>
                <a:cs typeface="Comic Sans MS"/>
                <a:sym typeface="Comic Sans MS"/>
              </a:rPr>
              <a:t>Un Dockerfile es un documento basado en texto que se utiliza para crear una imagen de contenedor. </a:t>
            </a:r>
            <a:br>
              <a:rPr lang="es-ES" sz="2000">
                <a:latin typeface="Comic Sans MS"/>
                <a:ea typeface="Comic Sans MS"/>
                <a:cs typeface="Comic Sans MS"/>
                <a:sym typeface="Comic Sans MS"/>
              </a:rPr>
            </a:br>
            <a:br>
              <a:rPr lang="es-ES" sz="2000">
                <a:latin typeface="Comic Sans MS"/>
                <a:ea typeface="Comic Sans MS"/>
                <a:cs typeface="Comic Sans MS"/>
                <a:sym typeface="Comic Sans MS"/>
              </a:rPr>
            </a:br>
            <a:r>
              <a:rPr lang="es-ES" sz="2000">
                <a:latin typeface="Comic Sans MS"/>
                <a:ea typeface="Comic Sans MS"/>
                <a:cs typeface="Comic Sans MS"/>
                <a:sym typeface="Comic Sans MS"/>
              </a:rPr>
              <a:t>Proporciona instrucciones al creador de la imagen (docker build) sobre los comandos que debe ejecutar, los archivos que debe copiar, el comando de inicio, etc.</a:t>
            </a:r>
            <a:endParaRPr b="0" i="0" sz="2000" u="none" cap="none" strike="noStrike">
              <a:solidFill>
                <a:schemeClr val="dk1"/>
              </a:solidFill>
              <a:latin typeface="Comic Sans MS"/>
              <a:ea typeface="Comic Sans MS"/>
              <a:cs typeface="Comic Sans MS"/>
              <a:sym typeface="Comic Sans MS"/>
            </a:endParaRPr>
          </a:p>
        </p:txBody>
      </p:sp>
      <p:sp>
        <p:nvSpPr>
          <p:cNvPr id="499" name="Google Shape;499;g2d50cc05e27_0_0"/>
          <p:cNvSpPr txBox="1"/>
          <p:nvPr>
            <p:ph idx="4294967295" type="ctrTitle"/>
          </p:nvPr>
        </p:nvSpPr>
        <p:spPr>
          <a:xfrm>
            <a:off x="215175" y="4432925"/>
            <a:ext cx="8433300" cy="409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2800"/>
              <a:buFont typeface="Arial"/>
              <a:buNone/>
            </a:pPr>
            <a:r>
              <a:rPr lang="es-ES" sz="1130" u="sng">
                <a:solidFill>
                  <a:schemeClr val="hlink"/>
                </a:solidFill>
                <a:latin typeface="Comic Sans MS"/>
                <a:ea typeface="Comic Sans MS"/>
                <a:cs typeface="Comic Sans MS"/>
                <a:sym typeface="Comic Sans MS"/>
                <a:hlinkClick r:id="rId3"/>
              </a:rPr>
              <a:t>https://docs.docker.com/get-started/docker-concepts/building-images/writing-a-dockerfile/</a:t>
            </a:r>
            <a:endParaRPr sz="1130">
              <a:latin typeface="Comic Sans MS"/>
              <a:ea typeface="Comic Sans MS"/>
              <a:cs typeface="Comic Sans MS"/>
              <a:sym typeface="Comic Sans MS"/>
            </a:endParaRPr>
          </a:p>
          <a:p>
            <a:pPr indent="0" lvl="0" marL="0" marR="0" rtl="0" algn="just">
              <a:lnSpc>
                <a:spcPct val="115000"/>
              </a:lnSpc>
              <a:spcBef>
                <a:spcPts val="0"/>
              </a:spcBef>
              <a:spcAft>
                <a:spcPts val="0"/>
              </a:spcAft>
              <a:buClr>
                <a:schemeClr val="dk1"/>
              </a:buClr>
              <a:buSzPts val="2800"/>
              <a:buFont typeface="Arial"/>
              <a:buNone/>
            </a:pPr>
            <a:r>
              <a:t/>
            </a:r>
            <a:endParaRPr sz="1130">
              <a:latin typeface="Comic Sans MS"/>
              <a:ea typeface="Comic Sans MS"/>
              <a:cs typeface="Comic Sans MS"/>
              <a:sym typeface="Comic Sans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d50cc05e27_0_8"/>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111"/>
              <a:buFont typeface="Arial"/>
              <a:buNone/>
            </a:pPr>
            <a:r>
              <a:rPr b="1" lang="es-ES" sz="2900">
                <a:solidFill>
                  <a:srgbClr val="1871C2"/>
                </a:solidFill>
                <a:latin typeface="Comic Sans MS"/>
                <a:ea typeface="Comic Sans MS"/>
                <a:cs typeface="Comic Sans MS"/>
                <a:sym typeface="Comic Sans MS"/>
              </a:rPr>
              <a:t>Instrucciones comunes de un Dockerfile</a:t>
            </a:r>
            <a:endParaRPr b="0" i="0" sz="4000" u="none" cap="none" strike="noStrike">
              <a:solidFill>
                <a:srgbClr val="1871C2"/>
              </a:solidFill>
              <a:latin typeface="Comic Sans MS"/>
              <a:ea typeface="Comic Sans MS"/>
              <a:cs typeface="Comic Sans MS"/>
              <a:sym typeface="Comic Sans MS"/>
            </a:endParaRPr>
          </a:p>
        </p:txBody>
      </p:sp>
      <p:sp>
        <p:nvSpPr>
          <p:cNvPr id="505" name="Google Shape;505;g2d50cc05e27_0_8"/>
          <p:cNvSpPr txBox="1"/>
          <p:nvPr>
            <p:ph idx="4294967295" type="ctrTitle"/>
          </p:nvPr>
        </p:nvSpPr>
        <p:spPr>
          <a:xfrm>
            <a:off x="215175" y="1070600"/>
            <a:ext cx="8433300" cy="32001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150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FROM &lt;image&gt;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WORKDIR &lt;path&gt;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COPY &lt;host-path&gt; &lt;image-path&gt;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RUN &lt;command&gt;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ENV &lt;name&gt; &lt;value&gt;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EXPOSE &lt;port-number&gt;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USER &lt;user-or-uid&gt;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361950" lvl="0" marL="457200" rtl="0" algn="l">
              <a:lnSpc>
                <a:spcPct val="115000"/>
              </a:lnSpc>
              <a:spcBef>
                <a:spcPts val="0"/>
              </a:spcBef>
              <a:spcAft>
                <a:spcPts val="0"/>
              </a:spcAft>
              <a:buSzPts val="2100"/>
              <a:buFont typeface="Ubuntu"/>
              <a:buChar char="●"/>
            </a:pPr>
            <a:r>
              <a:rPr lang="es-ES" sz="2100">
                <a:solidFill>
                  <a:srgbClr val="188038"/>
                </a:solidFill>
                <a:highlight>
                  <a:srgbClr val="E1E2E6"/>
                </a:highlight>
                <a:latin typeface="Roboto Mono"/>
                <a:ea typeface="Roboto Mono"/>
                <a:cs typeface="Roboto Mono"/>
                <a:sym typeface="Roboto Mono"/>
              </a:rPr>
              <a:t>CMD ["&lt;command&gt;", "&lt;arg1&gt;"]</a:t>
            </a:r>
            <a:r>
              <a:rPr lang="es-ES" sz="2100">
                <a:highlight>
                  <a:srgbClr val="FFFFFF"/>
                </a:highlight>
                <a:latin typeface="Ubuntu"/>
                <a:ea typeface="Ubuntu"/>
                <a:cs typeface="Ubuntu"/>
                <a:sym typeface="Ubuntu"/>
              </a:rPr>
              <a:t> </a:t>
            </a:r>
            <a:endParaRPr sz="2100">
              <a:highlight>
                <a:srgbClr val="FFFFFF"/>
              </a:highlight>
              <a:latin typeface="Ubuntu"/>
              <a:ea typeface="Ubuntu"/>
              <a:cs typeface="Ubuntu"/>
              <a:sym typeface="Ubuntu"/>
            </a:endParaRPr>
          </a:p>
          <a:p>
            <a:pPr indent="0" lvl="0" marL="0" marR="0" rtl="0" algn="just">
              <a:lnSpc>
                <a:spcPct val="115000"/>
              </a:lnSpc>
              <a:spcBef>
                <a:spcPts val="1500"/>
              </a:spcBef>
              <a:spcAft>
                <a:spcPts val="0"/>
              </a:spcAft>
              <a:buClr>
                <a:schemeClr val="dk1"/>
              </a:buClr>
              <a:buSzPts val="3111"/>
              <a:buFont typeface="Arial"/>
              <a:buNone/>
            </a:pPr>
            <a:r>
              <a:t/>
            </a:r>
            <a:endParaRPr sz="2100">
              <a:latin typeface="Comic Sans MS"/>
              <a:ea typeface="Comic Sans MS"/>
              <a:cs typeface="Comic Sans MS"/>
              <a:sym typeface="Comic Sans MS"/>
            </a:endParaRPr>
          </a:p>
        </p:txBody>
      </p:sp>
      <p:sp>
        <p:nvSpPr>
          <p:cNvPr id="506" name="Google Shape;506;g2d50cc05e27_0_8"/>
          <p:cNvSpPr txBox="1"/>
          <p:nvPr>
            <p:ph idx="4294967295" type="ctrTitle"/>
          </p:nvPr>
        </p:nvSpPr>
        <p:spPr>
          <a:xfrm>
            <a:off x="215175" y="4432925"/>
            <a:ext cx="8433300" cy="4095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2800"/>
              <a:buFont typeface="Arial"/>
              <a:buNone/>
            </a:pPr>
            <a:r>
              <a:rPr lang="es-ES" sz="1130" u="sng">
                <a:solidFill>
                  <a:schemeClr val="hlink"/>
                </a:solidFill>
                <a:latin typeface="Comic Sans MS"/>
                <a:ea typeface="Comic Sans MS"/>
                <a:cs typeface="Comic Sans MS"/>
                <a:sym typeface="Comic Sans MS"/>
                <a:hlinkClick r:id="rId3"/>
              </a:rPr>
              <a:t>https://docs.docker.com/reference/dockerfile/</a:t>
            </a:r>
            <a:endParaRPr sz="1130">
              <a:latin typeface="Comic Sans MS"/>
              <a:ea typeface="Comic Sans MS"/>
              <a:cs typeface="Comic Sans MS"/>
              <a:sym typeface="Comic Sans MS"/>
            </a:endParaRPr>
          </a:p>
          <a:p>
            <a:pPr indent="0" lvl="0" marL="0" marR="0" rtl="0" algn="just">
              <a:lnSpc>
                <a:spcPct val="115000"/>
              </a:lnSpc>
              <a:spcBef>
                <a:spcPts val="0"/>
              </a:spcBef>
              <a:spcAft>
                <a:spcPts val="0"/>
              </a:spcAft>
              <a:buClr>
                <a:schemeClr val="dk1"/>
              </a:buClr>
              <a:buSzPts val="2800"/>
              <a:buFont typeface="Arial"/>
              <a:buNone/>
            </a:pPr>
            <a:r>
              <a:t/>
            </a:r>
            <a:endParaRPr sz="1130">
              <a:latin typeface="Comic Sans MS"/>
              <a:ea typeface="Comic Sans MS"/>
              <a:cs typeface="Comic Sans MS"/>
              <a:sym typeface="Comic Sans MS"/>
            </a:endParaRPr>
          </a:p>
          <a:p>
            <a:pPr indent="0" lvl="0" marL="0" marR="0" rtl="0" algn="just">
              <a:lnSpc>
                <a:spcPct val="115000"/>
              </a:lnSpc>
              <a:spcBef>
                <a:spcPts val="0"/>
              </a:spcBef>
              <a:spcAft>
                <a:spcPts val="0"/>
              </a:spcAft>
              <a:buClr>
                <a:schemeClr val="dk1"/>
              </a:buClr>
              <a:buSzPts val="2800"/>
              <a:buFont typeface="Arial"/>
              <a:buNone/>
            </a:pPr>
            <a:r>
              <a:t/>
            </a:r>
            <a:endParaRPr sz="1130">
              <a:latin typeface="Comic Sans MS"/>
              <a:ea typeface="Comic Sans MS"/>
              <a:cs typeface="Comic Sans MS"/>
              <a:sym typeface="Comic Sans M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f3b18c1f07_0_1168"/>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pic>
        <p:nvPicPr>
          <p:cNvPr id="512" name="Google Shape;512;g1f3b18c1f07_0_1168"/>
          <p:cNvPicPr preferRelativeResize="0"/>
          <p:nvPr/>
        </p:nvPicPr>
        <p:blipFill rotWithShape="1">
          <a:blip r:embed="rId3">
            <a:alphaModFix/>
          </a:blip>
          <a:srcRect b="0" l="0" r="0" t="0"/>
          <a:stretch/>
        </p:blipFill>
        <p:spPr>
          <a:xfrm>
            <a:off x="1499200" y="971150"/>
            <a:ext cx="6315495" cy="3963900"/>
          </a:xfrm>
          <a:prstGeom prst="rect">
            <a:avLst/>
          </a:prstGeom>
          <a:noFill/>
          <a:ln>
            <a:noFill/>
          </a:ln>
        </p:spPr>
      </p:pic>
      <p:sp>
        <p:nvSpPr>
          <p:cNvPr id="513" name="Google Shape;513;g1f3b18c1f07_0_1168"/>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3111"/>
              <a:buFont typeface="Arial"/>
              <a:buNone/>
            </a:pPr>
            <a:r>
              <a:rPr b="1" i="0" lang="es-ES" sz="2900" u="none" cap="none" strike="noStrike">
                <a:solidFill>
                  <a:srgbClr val="1871C2"/>
                </a:solidFill>
                <a:latin typeface="Comic Sans MS"/>
                <a:ea typeface="Comic Sans MS"/>
                <a:cs typeface="Comic Sans MS"/>
                <a:sym typeface="Comic Sans MS"/>
              </a:rPr>
              <a:t>Construir imagen usando Dockerfile</a:t>
            </a:r>
            <a:endParaRPr b="0" i="0" sz="40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2ef9c551948_0_32"/>
          <p:cNvSpPr txBox="1"/>
          <p:nvPr>
            <p:ph idx="4294967295" type="ctrTitle"/>
          </p:nvPr>
        </p:nvSpPr>
        <p:spPr>
          <a:xfrm>
            <a:off x="193963" y="82200"/>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Dockerfile</a:t>
            </a:r>
            <a:endParaRPr b="0" i="0" sz="4000" u="none" cap="none" strike="noStrike">
              <a:solidFill>
                <a:srgbClr val="1871C2"/>
              </a:solidFill>
              <a:latin typeface="Comic Sans MS"/>
              <a:ea typeface="Comic Sans MS"/>
              <a:cs typeface="Comic Sans MS"/>
              <a:sym typeface="Comic Sans MS"/>
            </a:endParaRPr>
          </a:p>
        </p:txBody>
      </p:sp>
      <p:graphicFrame>
        <p:nvGraphicFramePr>
          <p:cNvPr id="519" name="Google Shape;519;g2ef9c551948_0_32"/>
          <p:cNvGraphicFramePr/>
          <p:nvPr/>
        </p:nvGraphicFramePr>
        <p:xfrm>
          <a:off x="382725" y="796600"/>
          <a:ext cx="3000000" cy="3000000"/>
        </p:xfrm>
        <a:graphic>
          <a:graphicData uri="http://schemas.openxmlformats.org/drawingml/2006/table">
            <a:tbl>
              <a:tblPr>
                <a:noFill/>
                <a:tableStyleId>{CB7D6E16-2521-4545-BF26-32E89E4ADBF3}</a:tableStyleId>
              </a:tblPr>
              <a:tblGrid>
                <a:gridCol w="1460850"/>
                <a:gridCol w="6135625"/>
              </a:tblGrid>
              <a:tr h="318600">
                <a:tc>
                  <a:txBody>
                    <a:bodyPr/>
                    <a:lstStyle/>
                    <a:p>
                      <a:pPr indent="0" lvl="0" marL="0" marR="0" rtl="0" algn="l">
                        <a:lnSpc>
                          <a:spcPct val="115000"/>
                        </a:lnSpc>
                        <a:spcBef>
                          <a:spcPts val="0"/>
                        </a:spcBef>
                        <a:spcAft>
                          <a:spcPts val="0"/>
                        </a:spcAft>
                        <a:buClr>
                          <a:srgbClr val="000000"/>
                        </a:buClr>
                        <a:buSzPts val="800"/>
                        <a:buFont typeface="Arial"/>
                        <a:buNone/>
                      </a:pPr>
                      <a:r>
                        <a:rPr lang="es-ES" sz="800" u="none" cap="none" strike="noStrike">
                          <a:solidFill>
                            <a:schemeClr val="dk1"/>
                          </a:solidFill>
                          <a:latin typeface="Comic Sans MS"/>
                          <a:ea typeface="Comic Sans MS"/>
                          <a:cs typeface="Comic Sans MS"/>
                          <a:sym typeface="Comic Sans MS"/>
                        </a:rPr>
                        <a:t>Palabra reservada</a:t>
                      </a:r>
                      <a:endParaRPr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800"/>
                        <a:buFont typeface="Arial"/>
                        <a:buNone/>
                      </a:pPr>
                      <a:r>
                        <a:rPr lang="es-ES" sz="800" u="none" cap="none" strike="noStrike">
                          <a:solidFill>
                            <a:schemeClr val="dk1"/>
                          </a:solidFill>
                          <a:latin typeface="Comic Sans MS"/>
                          <a:ea typeface="Comic Sans MS"/>
                          <a:cs typeface="Comic Sans MS"/>
                          <a:sym typeface="Comic Sans MS"/>
                        </a:rPr>
                        <a:t>Descripción</a:t>
                      </a:r>
                      <a:endParaRPr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FROM</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Especifica la imagen base para construir la nueva imagen</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RUN</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Ejecuta comandos en una nueva capa sobre la imagen actual</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CMD</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Proporciona un comando y argumentos por defecto para el contenedor</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LABEL</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Añade metadatos a la imagen en forma de pares clave-valor</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EXPOSE</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Informa a Docker que el contenedor escucha en los puertos especificados</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ENV</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Establece variables de entorno</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ADD</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Copia archivos</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COPY</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Copia archivos o directorios al contenedor</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ENTRYPOINT</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Configura un contenedor para que se ejecute como un ejecutable</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VOLUME</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Crea un punto de montaje y lo marca como volumen externo</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USER</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Establece el usuario (UID) para ejecutar la imagen</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WORKDIR</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Establece el directorio de trabajo para las instrucciones siguientes</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ARG</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Define variables que los usuarios pueden pasar en tiempo de construcción</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ONBUILD</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Añade una instrucción que se ejecutará cuando la imagen se use como base</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800"/>
                        <a:buFont typeface="Arial"/>
                        <a:buNone/>
                      </a:pPr>
                      <a:r>
                        <a:rPr b="1" lang="es-ES" sz="800" u="none" cap="none" strike="noStrike">
                          <a:solidFill>
                            <a:schemeClr val="dk1"/>
                          </a:solidFill>
                          <a:latin typeface="Comic Sans MS"/>
                          <a:ea typeface="Comic Sans MS"/>
                          <a:cs typeface="Comic Sans MS"/>
                          <a:sym typeface="Comic Sans MS"/>
                        </a:rPr>
                        <a:t>HEALTHCHECK</a:t>
                      </a:r>
                      <a:endParaRPr b="1" sz="8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Define un comando para comprobar la salud del contenedor</a:t>
                      </a:r>
                      <a:endParaRPr sz="9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ef9c551948_0_15"/>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Dockerfile</a:t>
            </a:r>
            <a:endParaRPr b="0" i="0" sz="4000" u="none" cap="none" strike="noStrike">
              <a:solidFill>
                <a:srgbClr val="1871C2"/>
              </a:solidFill>
              <a:latin typeface="Comic Sans MS"/>
              <a:ea typeface="Comic Sans MS"/>
              <a:cs typeface="Comic Sans MS"/>
              <a:sym typeface="Comic Sans MS"/>
            </a:endParaRPr>
          </a:p>
        </p:txBody>
      </p:sp>
      <p:graphicFrame>
        <p:nvGraphicFramePr>
          <p:cNvPr id="525" name="Google Shape;525;g2ef9c551948_0_15"/>
          <p:cNvGraphicFramePr/>
          <p:nvPr/>
        </p:nvGraphicFramePr>
        <p:xfrm>
          <a:off x="533525" y="1081425"/>
          <a:ext cx="3000000" cy="3000000"/>
        </p:xfrm>
        <a:graphic>
          <a:graphicData uri="http://schemas.openxmlformats.org/drawingml/2006/table">
            <a:tbl>
              <a:tblPr>
                <a:noFill/>
                <a:tableStyleId>{CB7D6E16-2521-4545-BF26-32E89E4ADBF3}</a:tableStyleId>
              </a:tblPr>
              <a:tblGrid>
                <a:gridCol w="1460850"/>
                <a:gridCol w="6135625"/>
              </a:tblGrid>
              <a:tr h="318600">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latin typeface="Comic Sans MS"/>
                          <a:ea typeface="Comic Sans MS"/>
                          <a:cs typeface="Comic Sans MS"/>
                          <a:sym typeface="Comic Sans MS"/>
                        </a:rPr>
                        <a:t>Palabra reservada</a:t>
                      </a:r>
                      <a:endParaRPr sz="10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latin typeface="Comic Sans MS"/>
                          <a:ea typeface="Comic Sans MS"/>
                          <a:cs typeface="Comic Sans MS"/>
                          <a:sym typeface="Comic Sans MS"/>
                        </a:rPr>
                        <a:t>Descripción</a:t>
                      </a:r>
                      <a:endParaRPr sz="10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SHELL</a:t>
                      </a:r>
                      <a:endParaRPr b="1" sz="11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Cambia el shell por defecto usado para ejecutar comandos</a:t>
                      </a:r>
                      <a:endParaRPr sz="12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STOPSIGNAL</a:t>
                      </a:r>
                      <a:endParaRPr b="1" sz="11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Configura la señal del sistema que se enviará al contenedor para salir</a:t>
                      </a:r>
                      <a:endParaRPr sz="12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240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MAINTAINER</a:t>
                      </a:r>
                      <a:endParaRPr b="1" sz="11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Define el autor de la imagen (obsoleta</a:t>
                      </a:r>
                      <a:endParaRPr sz="12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SCRATCH</a:t>
                      </a:r>
                      <a:endParaRPr b="1" sz="11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Usada en FROM para crear una imagen base vacía</a:t>
                      </a:r>
                      <a:endParaRPr sz="12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860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AS</a:t>
                      </a:r>
                      <a:endParaRPr b="1" sz="11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Se usa con FROM para especificar un alias para una etapa de construcción</a:t>
                      </a:r>
                      <a:endParaRPr sz="12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27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IGNORE</a:t>
                      </a:r>
                      <a:endParaRPr b="1" sz="11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Usado en .dockerignore para excluir archivos y directorios</a:t>
                      </a:r>
                      <a:endParaRPr sz="1200" u="none" cap="none" strike="noStrike">
                        <a:solidFill>
                          <a:schemeClr val="dk1"/>
                        </a:solidFill>
                        <a:latin typeface="Comic Sans MS"/>
                        <a:ea typeface="Comic Sans MS"/>
                        <a:cs typeface="Comic Sans MS"/>
                        <a:sym typeface="Comic Sans M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c306e383b8_0_0"/>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531" name="Google Shape;531;g2c306e383b8_0_0"/>
          <p:cNvSpPr txBox="1"/>
          <p:nvPr>
            <p:ph idx="4294967295" type="ctrTitle"/>
          </p:nvPr>
        </p:nvSpPr>
        <p:spPr>
          <a:xfrm>
            <a:off x="141175" y="206500"/>
            <a:ext cx="4760100" cy="874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Capas de Dockerfile</a:t>
            </a:r>
            <a:endParaRPr b="0" i="0" sz="4000" u="none" cap="none" strike="noStrike">
              <a:solidFill>
                <a:srgbClr val="1871C2"/>
              </a:solidFill>
              <a:latin typeface="Comic Sans MS"/>
              <a:ea typeface="Comic Sans MS"/>
              <a:cs typeface="Comic Sans MS"/>
              <a:sym typeface="Comic Sans MS"/>
            </a:endParaRPr>
          </a:p>
        </p:txBody>
      </p:sp>
      <p:pic>
        <p:nvPicPr>
          <p:cNvPr id="532" name="Google Shape;532;g2c306e383b8_0_0"/>
          <p:cNvPicPr preferRelativeResize="0"/>
          <p:nvPr/>
        </p:nvPicPr>
        <p:blipFill rotWithShape="1">
          <a:blip r:embed="rId3">
            <a:alphaModFix/>
          </a:blip>
          <a:srcRect b="0" l="0" r="0" t="0"/>
          <a:stretch/>
        </p:blipFill>
        <p:spPr>
          <a:xfrm>
            <a:off x="637500" y="1180475"/>
            <a:ext cx="3686742" cy="3218000"/>
          </a:xfrm>
          <a:prstGeom prst="rect">
            <a:avLst/>
          </a:prstGeom>
          <a:noFill/>
          <a:ln>
            <a:noFill/>
          </a:ln>
        </p:spPr>
      </p:pic>
      <p:pic>
        <p:nvPicPr>
          <p:cNvPr id="533" name="Google Shape;533;g2c306e383b8_0_0"/>
          <p:cNvPicPr preferRelativeResize="0"/>
          <p:nvPr/>
        </p:nvPicPr>
        <p:blipFill rotWithShape="1">
          <a:blip r:embed="rId4">
            <a:alphaModFix/>
          </a:blip>
          <a:srcRect b="0" l="0" r="0" t="0"/>
          <a:stretch/>
        </p:blipFill>
        <p:spPr>
          <a:xfrm>
            <a:off x="4623102" y="1180475"/>
            <a:ext cx="3897198" cy="32180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g2ef9c551948_0_6"/>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539" name="Google Shape;539;g2ef9c551948_0_6">
            <a:hlinkClick r:id="rId3"/>
          </p:cNvPr>
          <p:cNvSpPr txBox="1"/>
          <p:nvPr>
            <p:ph idx="4294967295" type="ctrTitle"/>
          </p:nvPr>
        </p:nvSpPr>
        <p:spPr>
          <a:xfrm>
            <a:off x="198425" y="1715725"/>
            <a:ext cx="26085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Build Image</a:t>
            </a:r>
            <a:endParaRPr b="0" i="0" sz="4000" u="none" cap="none" strike="noStrike">
              <a:solidFill>
                <a:srgbClr val="1871C2"/>
              </a:solidFill>
              <a:latin typeface="Comic Sans MS"/>
              <a:ea typeface="Comic Sans MS"/>
              <a:cs typeface="Comic Sans MS"/>
              <a:sym typeface="Comic Sans MS"/>
            </a:endParaRPr>
          </a:p>
        </p:txBody>
      </p:sp>
      <p:pic>
        <p:nvPicPr>
          <p:cNvPr id="540" name="Google Shape;540;g2ef9c551948_0_6"/>
          <p:cNvPicPr preferRelativeResize="0"/>
          <p:nvPr/>
        </p:nvPicPr>
        <p:blipFill rotWithShape="1">
          <a:blip r:embed="rId4">
            <a:alphaModFix/>
          </a:blip>
          <a:srcRect b="3183" l="0" r="0" t="2351"/>
          <a:stretch/>
        </p:blipFill>
        <p:spPr>
          <a:xfrm>
            <a:off x="3101475" y="386950"/>
            <a:ext cx="3696324" cy="436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f3d08e8b0a_0_66"/>
          <p:cNvSpPr txBox="1"/>
          <p:nvPr/>
        </p:nvSpPr>
        <p:spPr>
          <a:xfrm>
            <a:off x="1277471" y="860612"/>
            <a:ext cx="3146700" cy="3442500"/>
          </a:xfrm>
          <a:prstGeom prst="rect">
            <a:avLst/>
          </a:prstGeom>
          <a:noFill/>
          <a:ln>
            <a:noFill/>
          </a:ln>
        </p:spPr>
        <p:txBody>
          <a:bodyPr anchorCtr="0" anchor="t" bIns="51425" lIns="51425" spcFirstLastPara="1" rIns="51425" wrap="square" tIns="51425">
            <a:noAutofit/>
          </a:bodyPr>
          <a:lstStyle/>
          <a:p>
            <a:pPr indent="-279400" lvl="0" marL="685800" marR="0" rtl="0" algn="l">
              <a:lnSpc>
                <a:spcPct val="100000"/>
              </a:lnSpc>
              <a:spcBef>
                <a:spcPts val="0"/>
              </a:spcBef>
              <a:spcAft>
                <a:spcPts val="0"/>
              </a:spcAft>
              <a:buClr>
                <a:srgbClr val="4A4A4A"/>
              </a:buClr>
              <a:buSzPts val="2800"/>
              <a:buFont typeface="Arial"/>
              <a:buNone/>
            </a:pPr>
            <a:r>
              <a:t/>
            </a:r>
            <a:endParaRPr b="0" i="0" sz="1800" u="none" cap="none" strike="noStrike">
              <a:solidFill>
                <a:srgbClr val="4A4A4A"/>
              </a:solidFill>
              <a:latin typeface="Helvetica Neue"/>
              <a:ea typeface="Helvetica Neue"/>
              <a:cs typeface="Helvetica Neue"/>
              <a:sym typeface="Helvetica Neue"/>
            </a:endParaRPr>
          </a:p>
        </p:txBody>
      </p:sp>
      <p:sp>
        <p:nvSpPr>
          <p:cNvPr id="106" name="Google Shape;106;g1f3d08e8b0a_0_66"/>
          <p:cNvSpPr txBox="1"/>
          <p:nvPr/>
        </p:nvSpPr>
        <p:spPr>
          <a:xfrm>
            <a:off x="263209" y="271034"/>
            <a:ext cx="5841900" cy="9966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rPr b="1" i="0" lang="es-ES" sz="3000" u="none" cap="none" strike="noStrike">
                <a:solidFill>
                  <a:srgbClr val="1871C2"/>
                </a:solidFill>
                <a:latin typeface="Comic Sans MS"/>
                <a:ea typeface="Comic Sans MS"/>
                <a:cs typeface="Comic Sans MS"/>
                <a:sym typeface="Comic Sans MS"/>
              </a:rPr>
              <a:t>¿Qué es Docker?</a:t>
            </a:r>
            <a:endParaRPr b="0" i="0" sz="2800" u="none" cap="none" strike="noStrike">
              <a:solidFill>
                <a:srgbClr val="1871C2"/>
              </a:solidFill>
              <a:latin typeface="Comic Sans MS"/>
              <a:ea typeface="Comic Sans MS"/>
              <a:cs typeface="Comic Sans MS"/>
              <a:sym typeface="Comic Sans MS"/>
            </a:endParaRPr>
          </a:p>
        </p:txBody>
      </p:sp>
      <p:sp>
        <p:nvSpPr>
          <p:cNvPr id="107" name="Google Shape;107;g1f3d08e8b0a_0_66"/>
          <p:cNvSpPr txBox="1"/>
          <p:nvPr/>
        </p:nvSpPr>
        <p:spPr>
          <a:xfrm>
            <a:off x="430050" y="971800"/>
            <a:ext cx="4817700" cy="21240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141B1F"/>
              </a:buClr>
              <a:buSzPts val="1400"/>
              <a:buFont typeface="Comic Sans MS"/>
              <a:buChar char="●"/>
            </a:pPr>
            <a:r>
              <a:rPr b="0" i="0" lang="es-ES" sz="1400" u="none" cap="none" strike="noStrike">
                <a:solidFill>
                  <a:srgbClr val="141B1F"/>
                </a:solidFill>
                <a:latin typeface="Comic Sans MS"/>
                <a:ea typeface="Comic Sans MS"/>
                <a:cs typeface="Comic Sans MS"/>
                <a:sym typeface="Comic Sans MS"/>
              </a:rPr>
              <a:t>Es una herramienta de código abierto que</a:t>
            </a:r>
            <a:endParaRPr b="0" i="0" sz="1400" u="none" cap="none" strike="noStrike">
              <a:solidFill>
                <a:srgbClr val="141B1F"/>
              </a:solidFill>
              <a:latin typeface="Comic Sans MS"/>
              <a:ea typeface="Comic Sans MS"/>
              <a:cs typeface="Comic Sans MS"/>
              <a:sym typeface="Comic Sans MS"/>
            </a:endParaRPr>
          </a:p>
          <a:p>
            <a:pPr indent="457200" lvl="0" marL="0" marR="0" rtl="0" algn="l">
              <a:lnSpc>
                <a:spcPct val="100000"/>
              </a:lnSpc>
              <a:spcBef>
                <a:spcPts val="0"/>
              </a:spcBef>
              <a:spcAft>
                <a:spcPts val="0"/>
              </a:spcAft>
              <a:buClr>
                <a:srgbClr val="000000"/>
              </a:buClr>
              <a:buSzPts val="1400"/>
              <a:buFont typeface="Arial"/>
              <a:buNone/>
            </a:pPr>
            <a:r>
              <a:rPr b="0" i="0" lang="es-ES" sz="1400" u="none" cap="none" strike="noStrike">
                <a:solidFill>
                  <a:srgbClr val="141B1F"/>
                </a:solidFill>
                <a:latin typeface="Comic Sans MS"/>
                <a:ea typeface="Comic Sans MS"/>
                <a:cs typeface="Comic Sans MS"/>
                <a:sym typeface="Comic Sans MS"/>
              </a:rPr>
              <a:t>simplifica el proceso de despliegue de</a:t>
            </a:r>
            <a:endParaRPr b="0" i="0" sz="1400" u="none" cap="none" strike="noStrike">
              <a:solidFill>
                <a:srgbClr val="141B1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rgbClr val="141B1F"/>
                </a:solidFill>
                <a:latin typeface="Comic Sans MS"/>
                <a:ea typeface="Comic Sans MS"/>
                <a:cs typeface="Comic Sans MS"/>
                <a:sym typeface="Comic Sans MS"/>
              </a:rPr>
              <a:t>aplicaciones al utilizar contenedores de</a:t>
            </a:r>
            <a:endParaRPr b="0" i="0" sz="1400" u="none" cap="none" strike="noStrike">
              <a:solidFill>
                <a:srgbClr val="141B1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rgbClr val="141B1F"/>
                </a:solidFill>
                <a:latin typeface="Comic Sans MS"/>
                <a:ea typeface="Comic Sans MS"/>
                <a:cs typeface="Comic Sans MS"/>
                <a:sym typeface="Comic Sans MS"/>
              </a:rPr>
              <a:t>software.</a:t>
            </a:r>
            <a:endParaRPr b="0" i="0" sz="1400" u="none" cap="none" strike="noStrike">
              <a:solidFill>
                <a:srgbClr val="141B1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41B1F"/>
              </a:solidFill>
              <a:latin typeface="Comic Sans MS"/>
              <a:ea typeface="Comic Sans MS"/>
              <a:cs typeface="Comic Sans MS"/>
              <a:sym typeface="Comic Sans MS"/>
            </a:endParaRPr>
          </a:p>
          <a:p>
            <a:pPr indent="-317500" lvl="0" marL="457200" marR="0" rtl="0" algn="l">
              <a:lnSpc>
                <a:spcPct val="100000"/>
              </a:lnSpc>
              <a:spcBef>
                <a:spcPts val="0"/>
              </a:spcBef>
              <a:spcAft>
                <a:spcPts val="0"/>
              </a:spcAft>
              <a:buClr>
                <a:srgbClr val="141B1F"/>
              </a:buClr>
              <a:buSzPts val="1400"/>
              <a:buFont typeface="Comic Sans MS"/>
              <a:buChar char="●"/>
            </a:pPr>
            <a:r>
              <a:rPr b="0" i="0" lang="es-ES" sz="1400" u="none" cap="none" strike="noStrike">
                <a:solidFill>
                  <a:srgbClr val="141B1F"/>
                </a:solidFill>
                <a:latin typeface="Comic Sans MS"/>
                <a:ea typeface="Comic Sans MS"/>
                <a:cs typeface="Comic Sans MS"/>
                <a:sym typeface="Comic Sans MS"/>
              </a:rPr>
              <a:t>Los contenedores son entornos ligeros y</a:t>
            </a:r>
            <a:endParaRPr b="0" i="0" sz="1400" u="none" cap="none" strike="noStrike">
              <a:solidFill>
                <a:srgbClr val="141B1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rgbClr val="141B1F"/>
                </a:solidFill>
                <a:latin typeface="Comic Sans MS"/>
                <a:ea typeface="Comic Sans MS"/>
                <a:cs typeface="Comic Sans MS"/>
                <a:sym typeface="Comic Sans MS"/>
              </a:rPr>
              <a:t>portátiles que contienen todo lo necesario para</a:t>
            </a:r>
            <a:endParaRPr b="0" i="0" sz="1400" u="none" cap="none" strike="noStrike">
              <a:solidFill>
                <a:srgbClr val="141B1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rgbClr val="141B1F"/>
                </a:solidFill>
                <a:latin typeface="Comic Sans MS"/>
                <a:ea typeface="Comic Sans MS"/>
                <a:cs typeface="Comic Sans MS"/>
                <a:sym typeface="Comic Sans MS"/>
              </a:rPr>
              <a:t>que una aplicación se ejecute, incluidas las</a:t>
            </a:r>
            <a:endParaRPr b="0" i="0" sz="1400" u="none" cap="none" strike="noStrike">
              <a:solidFill>
                <a:srgbClr val="141B1F"/>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rgbClr val="141B1F"/>
                </a:solidFill>
                <a:latin typeface="Comic Sans MS"/>
                <a:ea typeface="Comic Sans MS"/>
                <a:cs typeface="Comic Sans MS"/>
                <a:sym typeface="Comic Sans MS"/>
              </a:rPr>
              <a:t>bibliotecas y las dependencias.</a:t>
            </a:r>
            <a:endParaRPr b="0" i="0" sz="1400" u="none" cap="none" strike="noStrike">
              <a:solidFill>
                <a:srgbClr val="141B1F"/>
              </a:solidFill>
              <a:latin typeface="Comic Sans MS"/>
              <a:ea typeface="Comic Sans MS"/>
              <a:cs typeface="Comic Sans MS"/>
              <a:sym typeface="Comic Sans MS"/>
            </a:endParaRPr>
          </a:p>
        </p:txBody>
      </p:sp>
      <p:pic>
        <p:nvPicPr>
          <p:cNvPr id="108" name="Google Shape;108;g1f3d08e8b0a_0_66"/>
          <p:cNvPicPr preferRelativeResize="0"/>
          <p:nvPr/>
        </p:nvPicPr>
        <p:blipFill rotWithShape="1">
          <a:blip r:embed="rId3">
            <a:alphaModFix/>
          </a:blip>
          <a:srcRect b="0" l="0" r="0" t="0"/>
          <a:stretch/>
        </p:blipFill>
        <p:spPr>
          <a:xfrm>
            <a:off x="0" y="2836075"/>
            <a:ext cx="9143999" cy="2275100"/>
          </a:xfrm>
          <a:prstGeom prst="rect">
            <a:avLst/>
          </a:prstGeom>
          <a:noFill/>
          <a:ln>
            <a:noFill/>
          </a:ln>
        </p:spPr>
      </p:pic>
      <p:sp>
        <p:nvSpPr>
          <p:cNvPr id="109" name="Google Shape;109;g1f3d08e8b0a_0_66"/>
          <p:cNvSpPr txBox="1"/>
          <p:nvPr/>
        </p:nvSpPr>
        <p:spPr>
          <a:xfrm>
            <a:off x="4424225" y="971800"/>
            <a:ext cx="4817700" cy="1262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ic Sans MS"/>
              <a:buChar char="●"/>
            </a:pPr>
            <a:r>
              <a:rPr b="0" i="0" lang="es-ES" sz="1400" u="none" cap="none" strike="noStrike">
                <a:solidFill>
                  <a:schemeClr val="dk1"/>
                </a:solidFill>
                <a:latin typeface="Comic Sans MS"/>
                <a:ea typeface="Comic Sans MS"/>
                <a:cs typeface="Comic Sans MS"/>
                <a:sym typeface="Comic Sans MS"/>
              </a:rPr>
              <a:t>Automatiza el empaquetado de aplicaciones en</a:t>
            </a:r>
            <a:endParaRPr b="0" i="0" sz="1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omic Sans MS"/>
                <a:ea typeface="Comic Sans MS"/>
                <a:cs typeface="Comic Sans MS"/>
                <a:sym typeface="Comic Sans MS"/>
              </a:rPr>
              <a:t>contenedores, lo que facilita su distribución y</a:t>
            </a:r>
            <a:endParaRPr b="0" i="0" sz="1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omic Sans MS"/>
                <a:ea typeface="Comic Sans MS"/>
                <a:cs typeface="Comic Sans MS"/>
                <a:sym typeface="Comic Sans MS"/>
              </a:rPr>
              <a:t>ejecución en diferentes entornos de manera</a:t>
            </a:r>
            <a:endParaRPr b="0" i="0" sz="14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400"/>
              <a:buFont typeface="Arial"/>
              <a:buNone/>
            </a:pPr>
            <a:r>
              <a:rPr b="0" i="0" lang="es-ES" sz="1400" u="none" cap="none" strike="noStrike">
                <a:solidFill>
                  <a:schemeClr val="dk1"/>
                </a:solidFill>
                <a:latin typeface="Comic Sans MS"/>
                <a:ea typeface="Comic Sans MS"/>
                <a:cs typeface="Comic Sans MS"/>
                <a:sym typeface="Comic Sans MS"/>
              </a:rPr>
              <a:t>consistente y sin problemas.</a:t>
            </a:r>
            <a:endParaRPr b="0" i="0" sz="14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p:txBody>
      </p:sp>
      <p:sp>
        <p:nvSpPr>
          <p:cNvPr id="110" name="Google Shape;110;g1f3d08e8b0a_0_66"/>
          <p:cNvSpPr txBox="1"/>
          <p:nvPr/>
        </p:nvSpPr>
        <p:spPr>
          <a:xfrm>
            <a:off x="4424225" y="2031125"/>
            <a:ext cx="48177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Comic Sans MS"/>
              <a:buChar char="●"/>
            </a:pPr>
            <a:r>
              <a:rPr lang="es-ES">
                <a:solidFill>
                  <a:schemeClr val="dk1"/>
                </a:solidFill>
                <a:latin typeface="Comic Sans MS"/>
                <a:ea typeface="Comic Sans MS"/>
                <a:cs typeface="Comic Sans MS"/>
                <a:sym typeface="Comic Sans MS"/>
              </a:rPr>
              <a:t>Su lanzamiento fue en marzo de 2013</a:t>
            </a:r>
            <a:endParaRPr b="0" i="0" sz="14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2f3ac7fa06e_0_0"/>
          <p:cNvSpPr txBox="1"/>
          <p:nvPr/>
        </p:nvSpPr>
        <p:spPr>
          <a:xfrm>
            <a:off x="1026000" y="1801325"/>
            <a:ext cx="7092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600"/>
              </a:spcAft>
              <a:buClr>
                <a:srgbClr val="000000"/>
              </a:buClr>
              <a:buSzPts val="3600"/>
              <a:buFont typeface="Arial"/>
              <a:buNone/>
            </a:pPr>
            <a:r>
              <a:rPr b="1" i="0" lang="es-ES" sz="3600" u="none" cap="none" strike="noStrike">
                <a:solidFill>
                  <a:srgbClr val="1871C2"/>
                </a:solidFill>
                <a:highlight>
                  <a:srgbClr val="FFFFFF"/>
                </a:highlight>
                <a:latin typeface="Comic Sans MS"/>
                <a:ea typeface="Comic Sans MS"/>
                <a:cs typeface="Comic Sans MS"/>
                <a:sym typeface="Comic Sans MS"/>
              </a:rPr>
              <a:t>RUN, CMD, and ENTRYPOINT</a:t>
            </a:r>
            <a:endParaRPr b="1" i="0" sz="3600" u="none" cap="none" strike="noStrike">
              <a:solidFill>
                <a:srgbClr val="1871C2"/>
              </a:solidFill>
              <a:highlight>
                <a:srgbClr val="FFFFFF"/>
              </a:highlight>
              <a:latin typeface="Comic Sans MS"/>
              <a:ea typeface="Comic Sans MS"/>
              <a:cs typeface="Comic Sans MS"/>
              <a:sym typeface="Comic Sans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2f3ac7fa06e_0_6">
            <a:hlinkClick r:id="rId3"/>
          </p:cNvPr>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10000"/>
              </a:lnSpc>
              <a:spcBef>
                <a:spcPts val="380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Descripción de comandos y casos de uso</a:t>
            </a:r>
            <a:endParaRPr b="0" i="0" sz="4000" u="none" cap="none" strike="noStrike">
              <a:solidFill>
                <a:srgbClr val="1871C2"/>
              </a:solidFill>
              <a:latin typeface="Comic Sans MS"/>
              <a:ea typeface="Comic Sans MS"/>
              <a:cs typeface="Comic Sans MS"/>
              <a:sym typeface="Comic Sans MS"/>
            </a:endParaRPr>
          </a:p>
        </p:txBody>
      </p:sp>
      <p:graphicFrame>
        <p:nvGraphicFramePr>
          <p:cNvPr id="551" name="Google Shape;551;g2f3ac7fa06e_0_6"/>
          <p:cNvGraphicFramePr/>
          <p:nvPr/>
        </p:nvGraphicFramePr>
        <p:xfrm>
          <a:off x="334250" y="888775"/>
          <a:ext cx="3000000" cy="3000000"/>
        </p:xfrm>
        <a:graphic>
          <a:graphicData uri="http://schemas.openxmlformats.org/drawingml/2006/table">
            <a:tbl>
              <a:tblPr>
                <a:noFill/>
                <a:tableStyleId>{CB7D6E16-2521-4545-BF26-32E89E4ADBF3}</a:tableStyleId>
              </a:tblPr>
              <a:tblGrid>
                <a:gridCol w="1181100"/>
                <a:gridCol w="3448050"/>
                <a:gridCol w="3362325"/>
              </a:tblGrid>
              <a:tr h="342900">
                <a:tc>
                  <a:txBody>
                    <a:bodyPr/>
                    <a:lstStyle/>
                    <a:p>
                      <a:pPr indent="0" lvl="0" marL="0" marR="0" rtl="0" algn="l">
                        <a:lnSpc>
                          <a:spcPct val="115000"/>
                        </a:lnSpc>
                        <a:spcBef>
                          <a:spcPts val="0"/>
                        </a:spcBef>
                        <a:spcAft>
                          <a:spcPts val="0"/>
                        </a:spcAft>
                        <a:buClr>
                          <a:srgbClr val="000000"/>
                        </a:buClr>
                        <a:buSzPts val="1200"/>
                        <a:buFont typeface="Arial"/>
                        <a:buNone/>
                      </a:pPr>
                      <a:r>
                        <a:rPr b="1" lang="es-ES" sz="1200" u="none" cap="none" strike="noStrike">
                          <a:solidFill>
                            <a:schemeClr val="dk1"/>
                          </a:solidFill>
                          <a:latin typeface="Comic Sans MS"/>
                          <a:ea typeface="Comic Sans MS"/>
                          <a:cs typeface="Comic Sans MS"/>
                          <a:sym typeface="Comic Sans MS"/>
                        </a:rPr>
                        <a:t>Comando</a:t>
                      </a:r>
                      <a:endParaRPr b="1"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s-ES" sz="1200" u="none" cap="none" strike="noStrike">
                          <a:solidFill>
                            <a:schemeClr val="dk1"/>
                          </a:solidFill>
                          <a:latin typeface="Comic Sans MS"/>
                          <a:ea typeface="Comic Sans MS"/>
                          <a:cs typeface="Comic Sans MS"/>
                          <a:sym typeface="Comic Sans MS"/>
                        </a:rPr>
                        <a:t>Descripción</a:t>
                      </a:r>
                      <a:endParaRPr b="1"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s-ES" sz="1200" u="none" cap="none" strike="noStrike">
                          <a:solidFill>
                            <a:schemeClr val="dk1"/>
                          </a:solidFill>
                          <a:latin typeface="Comic Sans MS"/>
                          <a:ea typeface="Comic Sans MS"/>
                          <a:cs typeface="Comic Sans MS"/>
                          <a:sym typeface="Comic Sans MS"/>
                        </a:rPr>
                        <a:t>Caso de uso</a:t>
                      </a:r>
                      <a:endParaRPr b="1"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r>
              <a:tr h="7048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uFill>
                            <a:noFill/>
                          </a:uFill>
                          <a:latin typeface="Comic Sans MS"/>
                          <a:ea typeface="Comic Sans MS"/>
                          <a:cs typeface="Comic Sans MS"/>
                          <a:sym typeface="Comic Sans MS"/>
                          <a:hlinkClick r:id="rId4">
                            <a:extLst>
                              <a:ext uri="{A12FA001-AC4F-418D-AE19-62706E023703}">
                                <ahyp:hlinkClr val="tx"/>
                              </a:ext>
                            </a:extLst>
                          </a:hlinkClick>
                        </a:rPr>
                        <a:t>Cmd</a:t>
                      </a:r>
                      <a:endParaRPr b="1"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Define el ejecutable predeterminado de una imagen de Docker. Puede reemplazarse mediante docker run argumentos.</a:t>
                      </a:r>
                      <a:endParaRPr sz="11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10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CMD ["apache2ctl", "-DFOREGROUND"]</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Las imágenes de utilidad permiten a los usuarios pasar diferentes ejecutables y argumentos en la línea de comando.</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r>
              <a:tr h="704850">
                <a:tc>
                  <a:txBody>
                    <a:bodyPr/>
                    <a:lstStyle/>
                    <a:p>
                      <a:pPr indent="0" lvl="0" marL="0" marR="0" rtl="0" algn="l">
                        <a:lnSpc>
                          <a:spcPct val="115000"/>
                        </a:lnSpc>
                        <a:spcBef>
                          <a:spcPts val="0"/>
                        </a:spcBef>
                        <a:spcAft>
                          <a:spcPts val="0"/>
                        </a:spcAft>
                        <a:buClr>
                          <a:schemeClr val="dk1"/>
                        </a:buClr>
                        <a:buSzPts val="1100"/>
                        <a:buFont typeface="Arial"/>
                        <a:buNone/>
                      </a:pPr>
                      <a:r>
                        <a:rPr b="1" lang="es-ES" sz="1100" u="none" cap="none" strike="noStrike">
                          <a:solidFill>
                            <a:schemeClr val="dk1"/>
                          </a:solidFill>
                          <a:uFill>
                            <a:noFill/>
                          </a:uFill>
                          <a:latin typeface="Comic Sans MS"/>
                          <a:ea typeface="Comic Sans MS"/>
                          <a:cs typeface="Comic Sans MS"/>
                          <a:sym typeface="Comic Sans MS"/>
                          <a:hlinkClick r:id="rId5">
                            <a:extLst>
                              <a:ext uri="{A12FA001-AC4F-418D-AE19-62706E023703}">
                                <ahyp:hlinkClr val="tx"/>
                              </a:ext>
                            </a:extLst>
                          </a:hlinkClick>
                        </a:rPr>
                        <a:t>entrypoint</a:t>
                      </a:r>
                      <a:endParaRPr b="1"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Define el ejecutable predeterminado. Puede ser reemplazado por los “--entrypoint”  docker run argumentos.</a:t>
                      </a:r>
                      <a:endParaRPr sz="11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10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ENTRYPOINT ["my_script"]</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Imágenes creadas para un propósito específico donde no se desea anular el ejecutable predeterminado.</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r>
              <a:tr h="34290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chemeClr val="dk1"/>
                          </a:solidFill>
                          <a:uFill>
                            <a:noFill/>
                          </a:uFill>
                          <a:latin typeface="Comic Sans MS"/>
                          <a:ea typeface="Comic Sans MS"/>
                          <a:cs typeface="Comic Sans MS"/>
                          <a:sym typeface="Comic Sans MS"/>
                          <a:hlinkClick r:id="rId6">
                            <a:extLst>
                              <a:ext uri="{A12FA001-AC4F-418D-AE19-62706E023703}">
                                <ahyp:hlinkClr val="tx"/>
                              </a:ext>
                            </a:extLst>
                          </a:hlinkClick>
                        </a:rPr>
                        <a:t>Run</a:t>
                      </a:r>
                      <a:endParaRPr b="1"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Ejecuta comandos para construir capas.</a:t>
                      </a:r>
                      <a:endParaRPr sz="11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10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RUN ["apt-get", "install", "-y", "nginx"]</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Construyendo una imagen</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AEA79C"/>
                      </a:solidFill>
                      <a:prstDash val="solid"/>
                      <a:round/>
                      <a:headEnd len="sm" w="sm" type="none"/>
                      <a:tailEnd len="sm" w="sm" type="none"/>
                    </a:lnL>
                    <a:lnR cap="flat" cmpd="sng" w="9525">
                      <a:solidFill>
                        <a:srgbClr val="AEA79C"/>
                      </a:solidFill>
                      <a:prstDash val="solid"/>
                      <a:round/>
                      <a:headEnd len="sm" w="sm" type="none"/>
                      <a:tailEnd len="sm" w="sm" type="none"/>
                    </a:lnR>
                    <a:lnT cap="flat" cmpd="sng" w="9525">
                      <a:solidFill>
                        <a:srgbClr val="AEA79C"/>
                      </a:solidFill>
                      <a:prstDash val="solid"/>
                      <a:round/>
                      <a:headEnd len="sm" w="sm" type="none"/>
                      <a:tailEnd len="sm" w="sm" type="none"/>
                    </a:lnT>
                    <a:lnB cap="flat" cmpd="sng" w="9525">
                      <a:solidFill>
                        <a:srgbClr val="AEA79C"/>
                      </a:solidFill>
                      <a:prstDash val="solid"/>
                      <a:round/>
                      <a:headEnd len="sm" w="sm" type="none"/>
                      <a:tailEnd len="sm" w="sm" type="none"/>
                    </a:lnB>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AFF"/>
        </a:solidFill>
      </p:bgPr>
    </p:bg>
    <p:spTree>
      <p:nvGrpSpPr>
        <p:cNvPr id="555" name="Shape 555"/>
        <p:cNvGrpSpPr/>
        <p:nvPr/>
      </p:nvGrpSpPr>
      <p:grpSpPr>
        <a:xfrm>
          <a:off x="0" y="0"/>
          <a:ext cx="0" cy="0"/>
          <a:chOff x="0" y="0"/>
          <a:chExt cx="0" cy="0"/>
        </a:xfrm>
      </p:grpSpPr>
      <p:sp>
        <p:nvSpPr>
          <p:cNvPr id="556" name="Google Shape;556;g2fd58235ae2_0_14">
            <a:hlinkClick r:id="rId3"/>
          </p:cNvPr>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10000"/>
              </a:lnSpc>
              <a:spcBef>
                <a:spcPts val="3800"/>
              </a:spcBef>
              <a:spcAft>
                <a:spcPts val="0"/>
              </a:spcAft>
              <a:buClr>
                <a:schemeClr val="dk1"/>
              </a:buClr>
              <a:buSzPts val="1100"/>
              <a:buFont typeface="Arial"/>
              <a:buNone/>
            </a:pPr>
            <a:r>
              <a:rPr b="0" i="0" lang="es-ES" sz="1600" u="none" cap="none" strike="noStrike">
                <a:solidFill>
                  <a:srgbClr val="1871C2"/>
                </a:solidFill>
                <a:latin typeface="Comic Sans MS"/>
                <a:ea typeface="Comic Sans MS"/>
                <a:cs typeface="Comic Sans MS"/>
                <a:sym typeface="Comic Sans MS"/>
              </a:rPr>
              <a:t>RUN</a:t>
            </a:r>
            <a:r>
              <a:rPr b="0" i="0" lang="es-ES" sz="1800" u="none" cap="none" strike="noStrike">
                <a:solidFill>
                  <a:srgbClr val="1871C2"/>
                </a:solidFill>
                <a:latin typeface="Comic Sans MS"/>
                <a:ea typeface="Comic Sans MS"/>
                <a:cs typeface="Comic Sans MS"/>
                <a:sym typeface="Comic Sans MS"/>
              </a:rPr>
              <a:t>, </a:t>
            </a:r>
            <a:r>
              <a:rPr b="0" i="0" lang="es-ES" sz="1600" u="none" cap="none" strike="noStrike">
                <a:solidFill>
                  <a:srgbClr val="1871C2"/>
                </a:solidFill>
                <a:latin typeface="Comic Sans MS"/>
                <a:ea typeface="Comic Sans MS"/>
                <a:cs typeface="Comic Sans MS"/>
                <a:sym typeface="Comic Sans MS"/>
              </a:rPr>
              <a:t>CMD </a:t>
            </a:r>
            <a:r>
              <a:rPr b="0" i="0" lang="es-ES" sz="1800" u="none" cap="none" strike="noStrike">
                <a:solidFill>
                  <a:srgbClr val="1871C2"/>
                </a:solidFill>
                <a:latin typeface="Comic Sans MS"/>
                <a:ea typeface="Comic Sans MS"/>
                <a:cs typeface="Comic Sans MS"/>
                <a:sym typeface="Comic Sans MS"/>
              </a:rPr>
              <a:t>y </a:t>
            </a:r>
            <a:r>
              <a:rPr b="0" i="0" lang="es-ES" sz="1600" u="none" cap="none" strike="noStrike">
                <a:solidFill>
                  <a:srgbClr val="1871C2"/>
                </a:solidFill>
                <a:latin typeface="Comic Sans MS"/>
                <a:ea typeface="Comic Sans MS"/>
                <a:cs typeface="Comic Sans MS"/>
                <a:sym typeface="Comic Sans MS"/>
              </a:rPr>
              <a:t>ENTRYPOINT </a:t>
            </a:r>
            <a:r>
              <a:rPr b="0" i="0" lang="es-ES" sz="1800" u="none" cap="none" strike="noStrike">
                <a:solidFill>
                  <a:srgbClr val="1871C2"/>
                </a:solidFill>
                <a:latin typeface="Comic Sans MS"/>
                <a:ea typeface="Comic Sans MS"/>
                <a:cs typeface="Comic Sans MS"/>
                <a:sym typeface="Comic Sans MS"/>
              </a:rPr>
              <a:t>en la creación de un Dockerfile.</a:t>
            </a:r>
            <a:endParaRPr b="0" i="0" sz="4500" u="none" cap="none" strike="noStrike">
              <a:solidFill>
                <a:srgbClr val="1871C2"/>
              </a:solidFill>
              <a:latin typeface="Comic Sans MS"/>
              <a:ea typeface="Comic Sans MS"/>
              <a:cs typeface="Comic Sans MS"/>
              <a:sym typeface="Comic Sans MS"/>
            </a:endParaRPr>
          </a:p>
        </p:txBody>
      </p:sp>
      <p:pic>
        <p:nvPicPr>
          <p:cNvPr id="557" name="Google Shape;557;g2fd58235ae2_0_14"/>
          <p:cNvPicPr preferRelativeResize="0"/>
          <p:nvPr/>
        </p:nvPicPr>
        <p:blipFill rotWithShape="1">
          <a:blip r:embed="rId4">
            <a:alphaModFix/>
          </a:blip>
          <a:srcRect b="0" l="0" r="0" t="0"/>
          <a:stretch/>
        </p:blipFill>
        <p:spPr>
          <a:xfrm>
            <a:off x="576700" y="784875"/>
            <a:ext cx="7516362" cy="39499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f3ac7fa06e_0_20"/>
          <p:cNvSpPr txBox="1"/>
          <p:nvPr>
            <p:ph idx="4294967295" type="ctrTitle"/>
          </p:nvPr>
        </p:nvSpPr>
        <p:spPr>
          <a:xfrm>
            <a:off x="208175" y="113450"/>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10000"/>
              </a:lnSpc>
              <a:spcBef>
                <a:spcPts val="3800"/>
              </a:spcBef>
              <a:spcAft>
                <a:spcPts val="0"/>
              </a:spcAft>
              <a:buClr>
                <a:schemeClr val="dk1"/>
              </a:buClr>
              <a:buSzPts val="3111"/>
              <a:buFont typeface="Arial"/>
              <a:buNone/>
            </a:pPr>
            <a:r>
              <a:rPr b="1" i="0" lang="es-ES" sz="2900" u="none" cap="none" strike="noStrike">
                <a:solidFill>
                  <a:srgbClr val="1871C2"/>
                </a:solidFill>
                <a:latin typeface="Comic Sans MS"/>
                <a:ea typeface="Comic Sans MS"/>
                <a:cs typeface="Comic Sans MS"/>
                <a:sym typeface="Comic Sans MS"/>
              </a:rPr>
              <a:t>Shell and exec forms</a:t>
            </a:r>
            <a:endParaRPr b="0" i="0" sz="4000" u="none" cap="none" strike="noStrike">
              <a:solidFill>
                <a:srgbClr val="1871C2"/>
              </a:solidFill>
              <a:latin typeface="Comic Sans MS"/>
              <a:ea typeface="Comic Sans MS"/>
              <a:cs typeface="Comic Sans MS"/>
              <a:sym typeface="Comic Sans MS"/>
            </a:endParaRPr>
          </a:p>
        </p:txBody>
      </p:sp>
      <p:sp>
        <p:nvSpPr>
          <p:cNvPr id="563" name="Google Shape;563;g2f3ac7fa06e_0_20"/>
          <p:cNvSpPr txBox="1"/>
          <p:nvPr>
            <p:ph idx="4294967295" type="ctrTitle"/>
          </p:nvPr>
        </p:nvSpPr>
        <p:spPr>
          <a:xfrm>
            <a:off x="208175" y="689600"/>
            <a:ext cx="8433300" cy="21696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Clr>
                <a:schemeClr val="dk1"/>
              </a:buClr>
              <a:buSzPct val="237308"/>
              <a:buFont typeface="Arial"/>
              <a:buNone/>
            </a:pPr>
            <a:r>
              <a:rPr b="0" i="0" lang="es-ES" sz="1311" u="none" cap="none" strike="noStrike">
                <a:solidFill>
                  <a:schemeClr val="dk1"/>
                </a:solidFill>
                <a:latin typeface="Comic Sans MS"/>
                <a:ea typeface="Comic Sans MS"/>
                <a:cs typeface="Comic Sans MS"/>
                <a:sym typeface="Comic Sans MS"/>
              </a:rPr>
              <a:t>Utilizamos dos formas de pasar argumentos a las instrucciones RUN, CMD y ENTRYPOINT. Estas se conocen como formato shell y formato exec. </a:t>
            </a:r>
            <a:endParaRPr b="0" i="0" sz="1311"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chemeClr val="dk1"/>
              </a:buClr>
              <a:buSzPct val="237308"/>
              <a:buFont typeface="Arial"/>
              <a:buNone/>
            </a:pPr>
            <a:r>
              <a:t/>
            </a:r>
            <a:endParaRPr b="0" i="0" sz="1311"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chemeClr val="dk1"/>
              </a:buClr>
              <a:buSzPct val="237308"/>
              <a:buFont typeface="Arial"/>
              <a:buNone/>
            </a:pPr>
            <a:r>
              <a:rPr b="0" i="0" lang="es-ES" sz="1311" u="none" cap="none" strike="noStrike">
                <a:solidFill>
                  <a:schemeClr val="dk1"/>
                </a:solidFill>
                <a:latin typeface="Comic Sans MS"/>
                <a:ea typeface="Comic Sans MS"/>
                <a:cs typeface="Comic Sans MS"/>
                <a:sym typeface="Comic Sans MS"/>
              </a:rPr>
              <a:t>Nota: La diferencia visual clave es que el formato exec se pasa como una matriz de comandos y argumentos delimitada por comas con un argumento/comando por elemento. Por el contrario, el formato shell se expresa como una cadena que combina comandos y argumentos. </a:t>
            </a:r>
            <a:endParaRPr b="0" i="0" sz="1311"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chemeClr val="dk1"/>
              </a:buClr>
              <a:buSzPct val="237308"/>
              <a:buFont typeface="Arial"/>
              <a:buNone/>
            </a:pPr>
            <a:r>
              <a:t/>
            </a:r>
            <a:endParaRPr b="0" i="0" sz="1311"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0"/>
              </a:spcBef>
              <a:spcAft>
                <a:spcPts val="0"/>
              </a:spcAft>
              <a:buClr>
                <a:schemeClr val="dk1"/>
              </a:buClr>
              <a:buSzPct val="237308"/>
              <a:buFont typeface="Arial"/>
              <a:buNone/>
            </a:pPr>
            <a:r>
              <a:rPr b="0" i="0" lang="es-ES" sz="1311" u="none" cap="none" strike="noStrike">
                <a:solidFill>
                  <a:schemeClr val="dk1"/>
                </a:solidFill>
                <a:latin typeface="Comic Sans MS"/>
                <a:ea typeface="Comic Sans MS"/>
                <a:cs typeface="Comic Sans MS"/>
                <a:sym typeface="Comic Sans MS"/>
              </a:rPr>
              <a:t>Cada formulario tiene implicaciones para la ejecución de comandos dentro de los contenedores, lo que influye en todo, desde el manejo de señales hasta la expansión de variables de entorno. La siguiente tabla proporciona una guía de referencia rápida para los diferentes formularios.</a:t>
            </a:r>
            <a:endParaRPr b="0" i="0" sz="1200" u="none" cap="none" strike="noStrike">
              <a:solidFill>
                <a:schemeClr val="dk1"/>
              </a:solidFill>
              <a:latin typeface="Comic Sans MS"/>
              <a:ea typeface="Comic Sans MS"/>
              <a:cs typeface="Comic Sans MS"/>
              <a:sym typeface="Comic Sans MS"/>
            </a:endParaRPr>
          </a:p>
        </p:txBody>
      </p:sp>
      <p:graphicFrame>
        <p:nvGraphicFramePr>
          <p:cNvPr id="564" name="Google Shape;564;g2f3ac7fa06e_0_20"/>
          <p:cNvGraphicFramePr/>
          <p:nvPr/>
        </p:nvGraphicFramePr>
        <p:xfrm>
          <a:off x="256338" y="2969825"/>
          <a:ext cx="3000000" cy="3000000"/>
        </p:xfrm>
        <a:graphic>
          <a:graphicData uri="http://schemas.openxmlformats.org/drawingml/2006/table">
            <a:tbl>
              <a:tblPr>
                <a:noFill/>
                <a:tableStyleId>{CB7D6E16-2521-4545-BF26-32E89E4ADBF3}</a:tableStyleId>
              </a:tblPr>
              <a:tblGrid>
                <a:gridCol w="905325"/>
                <a:gridCol w="4013875"/>
                <a:gridCol w="3417775"/>
              </a:tblGrid>
              <a:tr h="100000">
                <a:tc>
                  <a:txBody>
                    <a:bodyPr/>
                    <a:lstStyle/>
                    <a:p>
                      <a:pPr indent="0" lvl="0" marL="0" marR="0" rtl="0" algn="l">
                        <a:lnSpc>
                          <a:spcPct val="100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Form</a:t>
                      </a:r>
                      <a:endParaRPr b="1"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Descripción</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s-ES" sz="1100" u="none" cap="none" strike="noStrike">
                          <a:solidFill>
                            <a:schemeClr val="dk1"/>
                          </a:solidFill>
                          <a:latin typeface="Comic Sans MS"/>
                          <a:ea typeface="Comic Sans MS"/>
                          <a:cs typeface="Comic Sans MS"/>
                          <a:sym typeface="Comic Sans MS"/>
                        </a:rPr>
                        <a:t>Ejemplo</a:t>
                      </a:r>
                      <a:endParaRPr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33400">
                <a:tc>
                  <a:txBody>
                    <a:bodyPr/>
                    <a:lstStyle/>
                    <a:p>
                      <a:pPr indent="0" lvl="0" marL="0" marR="0" rtl="0" algn="l">
                        <a:lnSpc>
                          <a:spcPct val="100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Shell Form</a:t>
                      </a:r>
                      <a:endParaRPr b="1"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s-ES" sz="1000" u="none" cap="none" strike="noStrike">
                          <a:solidFill>
                            <a:schemeClr val="dk1"/>
                          </a:solidFill>
                          <a:latin typeface="Comic Sans MS"/>
                          <a:ea typeface="Comic Sans MS"/>
                          <a:cs typeface="Comic Sans MS"/>
                          <a:sym typeface="Comic Sans MS"/>
                        </a:rPr>
                        <a:t>Toma la forma de &lt;INSTRUCTION&gt; &lt;COMMAND&gt;.</a:t>
                      </a:r>
                      <a:endParaRPr sz="10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s-ES" sz="1000" u="none" cap="none" strike="noStrike">
                          <a:solidFill>
                            <a:schemeClr val="dk1"/>
                          </a:solidFill>
                          <a:latin typeface="Comic Sans MS"/>
                          <a:ea typeface="Comic Sans MS"/>
                          <a:cs typeface="Comic Sans MS"/>
                          <a:sym typeface="Comic Sans MS"/>
                        </a:rPr>
                        <a:t>CMD echo TEST or ENTRYPOINT echo TEST</a:t>
                      </a:r>
                      <a:endParaRPr sz="10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677285"/>
                        </a:solidFill>
                        <a:highlight>
                          <a:srgbClr val="EFEFF2"/>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lang="es-ES" sz="1100" u="none" cap="none" strike="noStrike">
                          <a:solidFill>
                            <a:srgbClr val="677285"/>
                          </a:solidFill>
                          <a:highlight>
                            <a:srgbClr val="EFEFF2"/>
                          </a:highlight>
                          <a:latin typeface="Courier New"/>
                          <a:ea typeface="Courier New"/>
                          <a:cs typeface="Courier New"/>
                          <a:sym typeface="Courier New"/>
                        </a:rPr>
                        <a:t>/bin/sh -c echo “TEST”</a:t>
                      </a:r>
                      <a:endParaRPr sz="10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2450">
                <a:tc>
                  <a:txBody>
                    <a:bodyPr/>
                    <a:lstStyle/>
                    <a:p>
                      <a:pPr indent="0" lvl="0" marL="0" marR="0" rtl="0" algn="l">
                        <a:lnSpc>
                          <a:spcPct val="100000"/>
                        </a:lnSpc>
                        <a:spcBef>
                          <a:spcPts val="0"/>
                        </a:spcBef>
                        <a:spcAft>
                          <a:spcPts val="0"/>
                        </a:spcAft>
                        <a:buClr>
                          <a:srgbClr val="000000"/>
                        </a:buClr>
                        <a:buSzPts val="1100"/>
                        <a:buFont typeface="Arial"/>
                        <a:buNone/>
                      </a:pPr>
                      <a:r>
                        <a:rPr b="1" lang="es-ES" sz="1100" u="none" cap="none" strike="noStrike">
                          <a:solidFill>
                            <a:schemeClr val="dk1"/>
                          </a:solidFill>
                          <a:latin typeface="Comic Sans MS"/>
                          <a:ea typeface="Comic Sans MS"/>
                          <a:cs typeface="Comic Sans MS"/>
                          <a:sym typeface="Comic Sans MS"/>
                        </a:rPr>
                        <a:t>Exec Form</a:t>
                      </a:r>
                      <a:endParaRPr b="1" sz="11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s-ES" sz="900" u="none" cap="none" strike="noStrike">
                          <a:solidFill>
                            <a:schemeClr val="dk1"/>
                          </a:solidFill>
                          <a:latin typeface="Comic Sans MS"/>
                          <a:ea typeface="Comic Sans MS"/>
                          <a:cs typeface="Comic Sans MS"/>
                          <a:sym typeface="Comic Sans MS"/>
                        </a:rPr>
                        <a:t>Toma la forma de &lt;INSTRUCTION&gt; ["EXECUTABLE", "PARAMETER"].</a:t>
                      </a:r>
                      <a:endParaRPr sz="9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s-ES" sz="1000" u="none" cap="none" strike="noStrike">
                          <a:solidFill>
                            <a:schemeClr val="dk1"/>
                          </a:solidFill>
                          <a:latin typeface="Comic Sans MS"/>
                          <a:ea typeface="Comic Sans MS"/>
                          <a:cs typeface="Comic Sans MS"/>
                          <a:sym typeface="Comic Sans MS"/>
                        </a:rPr>
                        <a:t>CMD ["echo", "TEST"] or ENTRYPOINT ["echo", "TEST"]</a:t>
                      </a:r>
                      <a:endParaRPr sz="10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aphicFrame>
        <p:nvGraphicFramePr>
          <p:cNvPr id="569" name="Google Shape;569;g2fd58235ae2_0_27"/>
          <p:cNvGraphicFramePr/>
          <p:nvPr/>
        </p:nvGraphicFramePr>
        <p:xfrm>
          <a:off x="353600" y="122238"/>
          <a:ext cx="3000000" cy="3000000"/>
        </p:xfrm>
        <a:graphic>
          <a:graphicData uri="http://schemas.openxmlformats.org/drawingml/2006/table">
            <a:tbl>
              <a:tblPr>
                <a:noFill/>
                <a:tableStyleId>{CB7D6E16-2521-4545-BF26-32E89E4ADBF3}</a:tableStyleId>
              </a:tblPr>
              <a:tblGrid>
                <a:gridCol w="2016475"/>
                <a:gridCol w="2956200"/>
                <a:gridCol w="3230325"/>
              </a:tblGrid>
              <a:tr h="492075">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s-ES" sz="1200" u="none" cap="none" strike="noStrike">
                          <a:solidFill>
                            <a:srgbClr val="00084D"/>
                          </a:solidFill>
                          <a:highlight>
                            <a:srgbClr val="FFFFFF"/>
                          </a:highlight>
                          <a:latin typeface="Roboto"/>
                          <a:ea typeface="Roboto"/>
                          <a:cs typeface="Roboto"/>
                          <a:sym typeface="Roboto"/>
                        </a:rPr>
                        <a:t>Shell Form</a:t>
                      </a:r>
                      <a:endParaRPr b="1" sz="9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s-ES" sz="1200" u="none" cap="none" strike="noStrike">
                          <a:solidFill>
                            <a:srgbClr val="00084D"/>
                          </a:solidFill>
                          <a:highlight>
                            <a:srgbClr val="FFFFFF"/>
                          </a:highlight>
                          <a:latin typeface="Roboto"/>
                          <a:ea typeface="Roboto"/>
                          <a:cs typeface="Roboto"/>
                          <a:sym typeface="Roboto"/>
                        </a:rPr>
                        <a:t>Exec Form</a:t>
                      </a:r>
                      <a:endParaRPr b="1" sz="9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88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rgbClr val="00084D"/>
                          </a:solidFill>
                          <a:highlight>
                            <a:srgbClr val="FFFFFF"/>
                          </a:highlight>
                          <a:latin typeface="Roboto"/>
                          <a:ea typeface="Roboto"/>
                          <a:cs typeface="Roboto"/>
                          <a:sym typeface="Roboto"/>
                        </a:rPr>
                        <a:t>Form</a:t>
                      </a:r>
                      <a:endParaRPr b="1" sz="7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highlight>
                            <a:srgbClr val="FFFFFF"/>
                          </a:highlight>
                          <a:latin typeface="Roboto"/>
                          <a:ea typeface="Roboto"/>
                          <a:cs typeface="Roboto"/>
                          <a:sym typeface="Roboto"/>
                        </a:rPr>
                        <a:t>Comandos sin </a:t>
                      </a:r>
                      <a:r>
                        <a:rPr lang="es-ES" sz="800" u="none" cap="none" strike="noStrike">
                          <a:solidFill>
                            <a:schemeClr val="dk1"/>
                          </a:solidFill>
                          <a:highlight>
                            <a:srgbClr val="EFEFF2"/>
                          </a:highlight>
                          <a:latin typeface="Courier New"/>
                          <a:ea typeface="Courier New"/>
                          <a:cs typeface="Courier New"/>
                          <a:sym typeface="Courier New"/>
                        </a:rPr>
                        <a:t>[]</a:t>
                      </a:r>
                      <a:r>
                        <a:rPr lang="es-ES" sz="1000" u="none" cap="none" strike="noStrike">
                          <a:solidFill>
                            <a:schemeClr val="dk1"/>
                          </a:solidFill>
                          <a:highlight>
                            <a:srgbClr val="FFFFFF"/>
                          </a:highlight>
                          <a:latin typeface="Roboto"/>
                          <a:ea typeface="Roboto"/>
                          <a:cs typeface="Roboto"/>
                          <a:sym typeface="Roboto"/>
                        </a:rPr>
                        <a:t>corchetes. Ejecutados por el shell del contenedor, p. ej., </a:t>
                      </a:r>
                      <a:r>
                        <a:rPr lang="es-ES" sz="800" u="none" cap="none" strike="noStrike">
                          <a:solidFill>
                            <a:schemeClr val="dk1"/>
                          </a:solidFill>
                          <a:highlight>
                            <a:srgbClr val="EFEFF2"/>
                          </a:highlight>
                          <a:latin typeface="Courier New"/>
                          <a:ea typeface="Courier New"/>
                          <a:cs typeface="Courier New"/>
                          <a:sym typeface="Courier New"/>
                        </a:rPr>
                        <a:t>/bin/sh -c</a:t>
                      </a:r>
                      <a:r>
                        <a:rPr lang="es-ES" sz="1000" u="none" cap="none" strike="noStrike">
                          <a:solidFill>
                            <a:schemeClr val="dk1"/>
                          </a:solidFill>
                          <a:highlight>
                            <a:srgbClr val="FFFFFF"/>
                          </a:highlight>
                          <a:latin typeface="Roboto"/>
                          <a:ea typeface="Roboto"/>
                          <a:cs typeface="Roboto"/>
                          <a:sym typeface="Roboto"/>
                        </a:rPr>
                        <a:t>.</a:t>
                      </a:r>
                      <a:endParaRPr sz="10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highlight>
                            <a:srgbClr val="FFFFFF"/>
                          </a:highlight>
                          <a:latin typeface="Roboto"/>
                          <a:ea typeface="Roboto"/>
                          <a:cs typeface="Roboto"/>
                          <a:sym typeface="Roboto"/>
                        </a:rPr>
                        <a:t>Comandos entre </a:t>
                      </a:r>
                      <a:r>
                        <a:rPr lang="es-ES" sz="800" u="none" cap="none" strike="noStrike">
                          <a:solidFill>
                            <a:schemeClr val="dk1"/>
                          </a:solidFill>
                          <a:highlight>
                            <a:srgbClr val="EFEFF2"/>
                          </a:highlight>
                          <a:latin typeface="Courier New"/>
                          <a:ea typeface="Courier New"/>
                          <a:cs typeface="Courier New"/>
                          <a:sym typeface="Courier New"/>
                        </a:rPr>
                        <a:t>[]</a:t>
                      </a:r>
                      <a:r>
                        <a:rPr lang="es-ES" sz="1000" u="none" cap="none" strike="noStrike">
                          <a:solidFill>
                            <a:schemeClr val="dk1"/>
                          </a:solidFill>
                          <a:highlight>
                            <a:srgbClr val="FFFFFF"/>
                          </a:highlight>
                          <a:latin typeface="Roboto"/>
                          <a:ea typeface="Roboto"/>
                          <a:cs typeface="Roboto"/>
                          <a:sym typeface="Roboto"/>
                        </a:rPr>
                        <a:t>corchetes. Se ejecutan directamente, no a través de un shell.</a:t>
                      </a:r>
                      <a:endParaRPr sz="10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81875">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rgbClr val="00084D"/>
                          </a:solidFill>
                          <a:highlight>
                            <a:srgbClr val="FFFFFF"/>
                          </a:highlight>
                          <a:latin typeface="Roboto"/>
                          <a:ea typeface="Roboto"/>
                          <a:cs typeface="Roboto"/>
                          <a:sym typeface="Roboto"/>
                        </a:rPr>
                        <a:t>Variable Substitution</a:t>
                      </a:r>
                      <a:endParaRPr b="1" sz="7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highlight>
                            <a:srgbClr val="FFFFFF"/>
                          </a:highlight>
                          <a:latin typeface="Roboto"/>
                          <a:ea typeface="Roboto"/>
                          <a:cs typeface="Roboto"/>
                          <a:sym typeface="Roboto"/>
                        </a:rPr>
                        <a:t>Hereda las variables de entorno del shell, como </a:t>
                      </a:r>
                      <a:r>
                        <a:rPr lang="es-ES" sz="800" u="none" cap="none" strike="noStrike">
                          <a:solidFill>
                            <a:schemeClr val="dk1"/>
                          </a:solidFill>
                          <a:highlight>
                            <a:srgbClr val="EFEFF2"/>
                          </a:highlight>
                          <a:latin typeface="Courier New"/>
                          <a:ea typeface="Courier New"/>
                          <a:cs typeface="Courier New"/>
                          <a:sym typeface="Courier New"/>
                        </a:rPr>
                        <a:t>$HOME</a:t>
                      </a:r>
                      <a:r>
                        <a:rPr lang="es-ES" sz="1000" u="none" cap="none" strike="noStrike">
                          <a:solidFill>
                            <a:schemeClr val="dk1"/>
                          </a:solidFill>
                          <a:highlight>
                            <a:srgbClr val="FFFFFF"/>
                          </a:highlight>
                          <a:latin typeface="Roboto"/>
                          <a:ea typeface="Roboto"/>
                          <a:cs typeface="Roboto"/>
                          <a:sym typeface="Roboto"/>
                        </a:rPr>
                        <a:t>y </a:t>
                      </a:r>
                      <a:r>
                        <a:rPr lang="es-ES" sz="800" u="none" cap="none" strike="noStrike">
                          <a:solidFill>
                            <a:schemeClr val="dk1"/>
                          </a:solidFill>
                          <a:highlight>
                            <a:srgbClr val="EFEFF2"/>
                          </a:highlight>
                          <a:latin typeface="Courier New"/>
                          <a:ea typeface="Courier New"/>
                          <a:cs typeface="Courier New"/>
                          <a:sym typeface="Courier New"/>
                        </a:rPr>
                        <a:t>$PATH</a:t>
                      </a:r>
                      <a:r>
                        <a:rPr lang="es-ES" sz="1000" u="none" cap="none" strike="noStrike">
                          <a:solidFill>
                            <a:schemeClr val="dk1"/>
                          </a:solidFill>
                          <a:highlight>
                            <a:srgbClr val="FFFFFF"/>
                          </a:highlight>
                          <a:latin typeface="Roboto"/>
                          <a:ea typeface="Roboto"/>
                          <a:cs typeface="Roboto"/>
                          <a:sym typeface="Roboto"/>
                        </a:rPr>
                        <a:t>.</a:t>
                      </a:r>
                      <a:endParaRPr sz="10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highlight>
                            <a:srgbClr val="FFFFFF"/>
                          </a:highlight>
                          <a:latin typeface="Roboto"/>
                          <a:ea typeface="Roboto"/>
                          <a:cs typeface="Roboto"/>
                          <a:sym typeface="Roboto"/>
                        </a:rPr>
                        <a:t>No hereda las variables de entorno del shell, pero se comporta de la misma manera con </a:t>
                      </a:r>
                      <a:r>
                        <a:rPr lang="es-ES" sz="800" u="none" cap="none" strike="noStrike">
                          <a:solidFill>
                            <a:schemeClr val="dk1"/>
                          </a:solidFill>
                          <a:highlight>
                            <a:srgbClr val="EFEFF2"/>
                          </a:highlight>
                          <a:latin typeface="Courier New"/>
                          <a:ea typeface="Courier New"/>
                          <a:cs typeface="Courier New"/>
                          <a:sym typeface="Courier New"/>
                        </a:rPr>
                        <a:t>ENV </a:t>
                      </a:r>
                      <a:r>
                        <a:rPr lang="es-ES" sz="1000" u="none" cap="none" strike="noStrike">
                          <a:solidFill>
                            <a:schemeClr val="dk1"/>
                          </a:solidFill>
                          <a:highlight>
                            <a:srgbClr val="FFFFFF"/>
                          </a:highlight>
                          <a:latin typeface="Roboto"/>
                          <a:ea typeface="Roboto"/>
                          <a:cs typeface="Roboto"/>
                          <a:sym typeface="Roboto"/>
                        </a:rPr>
                        <a:t>las variables de instrucción.</a:t>
                      </a:r>
                      <a:endParaRPr sz="10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12325">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rgbClr val="00084D"/>
                          </a:solidFill>
                          <a:highlight>
                            <a:srgbClr val="FFFFFF"/>
                          </a:highlight>
                          <a:latin typeface="Roboto"/>
                          <a:ea typeface="Roboto"/>
                          <a:cs typeface="Roboto"/>
                          <a:sym typeface="Roboto"/>
                        </a:rPr>
                        <a:t>Shell Features</a:t>
                      </a:r>
                      <a:endParaRPr b="1" sz="7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Admite subcomandos, canalización de salida, encadenamiento de comandos, redirección de E/S, etc.</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No admite funciones de shell.</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55075">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rgbClr val="00084D"/>
                          </a:solidFill>
                          <a:highlight>
                            <a:srgbClr val="FFFFFF"/>
                          </a:highlight>
                          <a:latin typeface="Roboto"/>
                          <a:ea typeface="Roboto"/>
                          <a:cs typeface="Roboto"/>
                          <a:sym typeface="Roboto"/>
                        </a:rPr>
                        <a:t>Signal Trapping &amp; Forwarding</a:t>
                      </a:r>
                      <a:endParaRPr b="1" sz="7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La mayoría de los shells no envían señales de proceso a los procesos secundarios.</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s-ES" sz="1000" u="none" cap="none" strike="noStrike">
                          <a:solidFill>
                            <a:schemeClr val="dk1"/>
                          </a:solidFill>
                          <a:highlight>
                            <a:srgbClr val="FFFFFF"/>
                          </a:highlight>
                          <a:latin typeface="Roboto"/>
                          <a:ea typeface="Roboto"/>
                          <a:cs typeface="Roboto"/>
                          <a:sym typeface="Roboto"/>
                        </a:rPr>
                        <a:t>Atrapa y reenvía directamente señales como </a:t>
                      </a:r>
                      <a:r>
                        <a:rPr lang="es-ES" sz="800" u="none" cap="none" strike="noStrike">
                          <a:solidFill>
                            <a:schemeClr val="dk1"/>
                          </a:solidFill>
                          <a:highlight>
                            <a:srgbClr val="EFEFF2"/>
                          </a:highlight>
                          <a:latin typeface="Courier New"/>
                          <a:ea typeface="Courier New"/>
                          <a:cs typeface="Courier New"/>
                          <a:sym typeface="Courier New"/>
                        </a:rPr>
                        <a:t>SIGINT</a:t>
                      </a:r>
                      <a:r>
                        <a:rPr lang="es-ES" sz="1000" u="none" cap="none" strike="noStrike">
                          <a:solidFill>
                            <a:schemeClr val="dk1"/>
                          </a:solidFill>
                          <a:highlight>
                            <a:srgbClr val="FFFFFF"/>
                          </a:highlight>
                          <a:latin typeface="Roboto"/>
                          <a:ea typeface="Roboto"/>
                          <a:cs typeface="Roboto"/>
                          <a:sym typeface="Roboto"/>
                        </a:rPr>
                        <a:t>.</a:t>
                      </a:r>
                      <a:endParaRPr sz="10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39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rgbClr val="00084D"/>
                          </a:solidFill>
                          <a:highlight>
                            <a:srgbClr val="FFFFFF"/>
                          </a:highlight>
                          <a:latin typeface="Roboto"/>
                          <a:ea typeface="Roboto"/>
                          <a:cs typeface="Roboto"/>
                          <a:sym typeface="Roboto"/>
                        </a:rPr>
                        <a:t>Usage with ENTRYPOINT</a:t>
                      </a:r>
                      <a:endParaRPr b="1" sz="7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Puede causar problemas con el reenvío de señales.</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Recomendado debido a un mejor manejo de la señal.</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17250">
                <a:tc>
                  <a:txBody>
                    <a:bodyPr/>
                    <a:lstStyle/>
                    <a:p>
                      <a:pPr indent="0" lvl="0" marL="0" marR="0" rtl="0" algn="l">
                        <a:lnSpc>
                          <a:spcPct val="115000"/>
                        </a:lnSpc>
                        <a:spcBef>
                          <a:spcPts val="0"/>
                        </a:spcBef>
                        <a:spcAft>
                          <a:spcPts val="0"/>
                        </a:spcAft>
                        <a:buClr>
                          <a:srgbClr val="000000"/>
                        </a:buClr>
                        <a:buSzPts val="1100"/>
                        <a:buFont typeface="Arial"/>
                        <a:buNone/>
                      </a:pPr>
                      <a:r>
                        <a:rPr b="1" lang="es-ES" sz="1100" u="none" cap="none" strike="noStrike">
                          <a:solidFill>
                            <a:srgbClr val="00084D"/>
                          </a:solidFill>
                          <a:highlight>
                            <a:srgbClr val="FFFFFF"/>
                          </a:highlight>
                          <a:latin typeface="Roboto"/>
                          <a:ea typeface="Roboto"/>
                          <a:cs typeface="Roboto"/>
                          <a:sym typeface="Roboto"/>
                        </a:rPr>
                        <a:t>CMD as ENTRYPOINT Parameters</a:t>
                      </a:r>
                      <a:endParaRPr b="1" sz="700" u="none" cap="none" strike="noStrike">
                        <a:solidFill>
                          <a:srgbClr val="00084D"/>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No es posible con el formato shell.</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900"/>
                        <a:buFont typeface="Arial"/>
                        <a:buNone/>
                      </a:pPr>
                      <a:r>
                        <a:rPr lang="es-ES" sz="900" u="none" cap="none" strike="noStrike">
                          <a:solidFill>
                            <a:schemeClr val="dk1"/>
                          </a:solidFill>
                          <a:highlight>
                            <a:srgbClr val="FFFFFF"/>
                          </a:highlight>
                          <a:latin typeface="Roboto"/>
                          <a:ea typeface="Roboto"/>
                          <a:cs typeface="Roboto"/>
                          <a:sym typeface="Roboto"/>
                        </a:rPr>
                        <a:t>Si el primer elemento de la matriz no es un comando, todos los elementos se utilizan como parámetros para </a:t>
                      </a:r>
                      <a:r>
                        <a:rPr lang="es-ES" sz="700" u="none" cap="none" strike="noStrike">
                          <a:solidFill>
                            <a:schemeClr val="dk1"/>
                          </a:solidFill>
                          <a:highlight>
                            <a:srgbClr val="EFEFF2"/>
                          </a:highlight>
                          <a:latin typeface="Courier New"/>
                          <a:ea typeface="Courier New"/>
                          <a:cs typeface="Courier New"/>
                          <a:sym typeface="Courier New"/>
                        </a:rPr>
                        <a:t>ENTRYPOINT</a:t>
                      </a:r>
                      <a:r>
                        <a:rPr lang="es-ES" sz="900" u="none" cap="none" strike="noStrike">
                          <a:solidFill>
                            <a:schemeClr val="dk1"/>
                          </a:solidFill>
                          <a:highlight>
                            <a:srgbClr val="FFFFFF"/>
                          </a:highlight>
                          <a:latin typeface="Roboto"/>
                          <a:ea typeface="Roboto"/>
                          <a:cs typeface="Roboto"/>
                          <a:sym typeface="Roboto"/>
                        </a:rPr>
                        <a:t>.</a:t>
                      </a:r>
                      <a:endParaRPr sz="900" u="none" cap="none" strike="noStrike">
                        <a:solidFill>
                          <a:schemeClr val="dk1"/>
                        </a:solidFill>
                        <a:highlight>
                          <a:srgbClr val="FFFFFF"/>
                        </a:highlight>
                        <a:latin typeface="Roboto"/>
                        <a:ea typeface="Roboto"/>
                        <a:cs typeface="Roboto"/>
                        <a:sym typeface="Roboto"/>
                      </a:endParaRPr>
                    </a:p>
                  </a:txBody>
                  <a:tcPr marT="82550" marB="82550" marR="82550" marL="8255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g22496c43d9e_0_15"/>
          <p:cNvSpPr txBox="1"/>
          <p:nvPr>
            <p:ph idx="4294967295" type="ctrTitle"/>
          </p:nvPr>
        </p:nvSpPr>
        <p:spPr>
          <a:xfrm>
            <a:off x="215175" y="241375"/>
            <a:ext cx="7974000" cy="647400"/>
          </a:xfrm>
          <a:prstGeom prst="rect">
            <a:avLst/>
          </a:prstGeom>
          <a:noFill/>
          <a:ln>
            <a:noFill/>
          </a:ln>
        </p:spPr>
        <p:txBody>
          <a:bodyPr anchorCtr="0" anchor="t" bIns="91425" lIns="91425" spcFirstLastPara="1" rIns="91425" wrap="square" tIns="91425">
            <a:normAutofit/>
          </a:bodyPr>
          <a:lstStyle/>
          <a:p>
            <a:pPr indent="0" lvl="0" marL="0" marR="0" rtl="0" algn="l">
              <a:lnSpc>
                <a:spcPct val="110000"/>
              </a:lnSpc>
              <a:spcBef>
                <a:spcPts val="3800"/>
              </a:spcBef>
              <a:spcAft>
                <a:spcPts val="0"/>
              </a:spcAft>
              <a:buClr>
                <a:schemeClr val="dk1"/>
              </a:buClr>
              <a:buSzPts val="2800"/>
              <a:buFont typeface="Arial"/>
              <a:buNone/>
            </a:pPr>
            <a:r>
              <a:rPr b="1" i="0" lang="es-ES" sz="2900" u="none" cap="none" strike="noStrike">
                <a:solidFill>
                  <a:srgbClr val="1871C2"/>
                </a:solidFill>
                <a:latin typeface="Comic Sans MS"/>
                <a:ea typeface="Comic Sans MS"/>
                <a:cs typeface="Comic Sans MS"/>
                <a:sym typeface="Comic Sans MS"/>
              </a:rPr>
              <a:t>Shell and exec forms</a:t>
            </a:r>
            <a:endParaRPr b="0" i="0" sz="4000" u="none" cap="none" strike="noStrike">
              <a:solidFill>
                <a:srgbClr val="1871C2"/>
              </a:solidFill>
              <a:latin typeface="Comic Sans MS"/>
              <a:ea typeface="Comic Sans MS"/>
              <a:cs typeface="Comic Sans MS"/>
              <a:sym typeface="Comic Sans MS"/>
            </a:endParaRPr>
          </a:p>
        </p:txBody>
      </p:sp>
      <p:pic>
        <p:nvPicPr>
          <p:cNvPr id="575" name="Google Shape;575;g22496c43d9e_0_15"/>
          <p:cNvPicPr preferRelativeResize="0"/>
          <p:nvPr/>
        </p:nvPicPr>
        <p:blipFill rotWithShape="1">
          <a:blip r:embed="rId3">
            <a:alphaModFix/>
          </a:blip>
          <a:srcRect b="0" l="0" r="0" t="0"/>
          <a:stretch/>
        </p:blipFill>
        <p:spPr>
          <a:xfrm>
            <a:off x="2031250" y="825275"/>
            <a:ext cx="4718648" cy="39499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2c306e383b8_0_22"/>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581" name="Google Shape;581;g2c306e383b8_0_22">
            <a:hlinkClick r:id="rId3"/>
          </p:cNvPr>
          <p:cNvSpPr txBox="1"/>
          <p:nvPr>
            <p:ph idx="4294967295" type="ctrTitle"/>
          </p:nvPr>
        </p:nvSpPr>
        <p:spPr>
          <a:xfrm>
            <a:off x="141175" y="206500"/>
            <a:ext cx="8532300" cy="6204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7279"/>
              <a:buFont typeface="Arial"/>
              <a:buNone/>
            </a:pPr>
            <a:r>
              <a:rPr b="1" i="0" lang="es-ES" sz="2900" u="none" cap="none" strike="noStrike">
                <a:solidFill>
                  <a:srgbClr val="1871C2"/>
                </a:solidFill>
                <a:latin typeface="Comic Sans MS"/>
                <a:ea typeface="Comic Sans MS"/>
                <a:cs typeface="Comic Sans MS"/>
                <a:sym typeface="Comic Sans MS"/>
              </a:rPr>
              <a:t>Mejores prácticas de etiquetado en Dockerfile</a:t>
            </a:r>
            <a:endParaRPr b="0" i="0" sz="4000" u="none" cap="none" strike="noStrike">
              <a:solidFill>
                <a:srgbClr val="1871C2"/>
              </a:solidFill>
              <a:latin typeface="Comic Sans MS"/>
              <a:ea typeface="Comic Sans MS"/>
              <a:cs typeface="Comic Sans MS"/>
              <a:sym typeface="Comic Sans MS"/>
            </a:endParaRPr>
          </a:p>
        </p:txBody>
      </p:sp>
      <p:pic>
        <p:nvPicPr>
          <p:cNvPr id="582" name="Google Shape;582;g2c306e383b8_0_22"/>
          <p:cNvPicPr preferRelativeResize="0"/>
          <p:nvPr/>
        </p:nvPicPr>
        <p:blipFill rotWithShape="1">
          <a:blip r:embed="rId4">
            <a:alphaModFix/>
          </a:blip>
          <a:srcRect b="17039" l="0" r="0" t="0"/>
          <a:stretch/>
        </p:blipFill>
        <p:spPr>
          <a:xfrm>
            <a:off x="856663" y="925125"/>
            <a:ext cx="7270375" cy="3293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c306e383b8_0_43"/>
          <p:cNvSpPr txBox="1"/>
          <p:nvPr/>
        </p:nvSpPr>
        <p:spPr>
          <a:xfrm>
            <a:off x="2185900" y="888775"/>
            <a:ext cx="4611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2"/>
              </a:solidFill>
              <a:latin typeface="Arial"/>
              <a:ea typeface="Arial"/>
              <a:cs typeface="Arial"/>
              <a:sym typeface="Arial"/>
            </a:endParaRPr>
          </a:p>
        </p:txBody>
      </p:sp>
      <p:sp>
        <p:nvSpPr>
          <p:cNvPr id="588" name="Google Shape;588;g2c306e383b8_0_43">
            <a:hlinkClick r:id="rId3"/>
          </p:cNvPr>
          <p:cNvSpPr txBox="1"/>
          <p:nvPr>
            <p:ph idx="4294967295" type="ctrTitle"/>
          </p:nvPr>
        </p:nvSpPr>
        <p:spPr>
          <a:xfrm>
            <a:off x="141175" y="206500"/>
            <a:ext cx="8532300" cy="6204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dk1"/>
              </a:buClr>
              <a:buSzPct val="107279"/>
              <a:buFont typeface="Arial"/>
              <a:buNone/>
            </a:pPr>
            <a:r>
              <a:rPr b="1" i="0" lang="es-ES" sz="2900" u="none" cap="none" strike="noStrike">
                <a:solidFill>
                  <a:srgbClr val="1871C2"/>
                </a:solidFill>
                <a:latin typeface="Comic Sans MS"/>
                <a:ea typeface="Comic Sans MS"/>
                <a:cs typeface="Comic Sans MS"/>
                <a:sym typeface="Comic Sans MS"/>
              </a:rPr>
              <a:t>Mejores prácticas de etiquetado en Dockerfile</a:t>
            </a:r>
            <a:endParaRPr b="0" i="0" sz="4000" u="none" cap="none" strike="noStrike">
              <a:solidFill>
                <a:srgbClr val="1871C2"/>
              </a:solidFill>
              <a:latin typeface="Comic Sans MS"/>
              <a:ea typeface="Comic Sans MS"/>
              <a:cs typeface="Comic Sans MS"/>
              <a:sym typeface="Comic Sans MS"/>
            </a:endParaRPr>
          </a:p>
        </p:txBody>
      </p:sp>
      <p:pic>
        <p:nvPicPr>
          <p:cNvPr id="589" name="Google Shape;589;g2c306e383b8_0_43"/>
          <p:cNvPicPr preferRelativeResize="0"/>
          <p:nvPr/>
        </p:nvPicPr>
        <p:blipFill rotWithShape="1">
          <a:blip r:embed="rId4">
            <a:alphaModFix/>
          </a:blip>
          <a:srcRect b="0" l="0" r="0" t="0"/>
          <a:stretch/>
        </p:blipFill>
        <p:spPr>
          <a:xfrm>
            <a:off x="1306075" y="754750"/>
            <a:ext cx="5934077" cy="39797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graphicFrame>
        <p:nvGraphicFramePr>
          <p:cNvPr id="594" name="Google Shape;594;g2c306e383b8_0_37"/>
          <p:cNvGraphicFramePr/>
          <p:nvPr/>
        </p:nvGraphicFramePr>
        <p:xfrm>
          <a:off x="566525" y="518225"/>
          <a:ext cx="3000000" cy="3000000"/>
        </p:xfrm>
        <a:graphic>
          <a:graphicData uri="http://schemas.openxmlformats.org/drawingml/2006/table">
            <a:tbl>
              <a:tblPr>
                <a:noFill/>
                <a:tableStyleId>{CB7D6E16-2521-4545-BF26-32E89E4ADBF3}</a:tableStyleId>
              </a:tblPr>
              <a:tblGrid>
                <a:gridCol w="4692250"/>
                <a:gridCol w="2968575"/>
              </a:tblGrid>
              <a:tr h="552575">
                <a:tc>
                  <a:txBody>
                    <a:bodyPr/>
                    <a:lstStyle/>
                    <a:p>
                      <a:pPr indent="0" lvl="0" marL="0" marR="0" rtl="0" algn="l">
                        <a:lnSpc>
                          <a:spcPct val="100000"/>
                        </a:lnSpc>
                        <a:spcBef>
                          <a:spcPts val="0"/>
                        </a:spcBef>
                        <a:spcAft>
                          <a:spcPts val="0"/>
                        </a:spcAft>
                        <a:buClr>
                          <a:srgbClr val="000000"/>
                        </a:buClr>
                        <a:buSzPts val="1400"/>
                        <a:buFont typeface="Arial"/>
                        <a:buNone/>
                      </a:pPr>
                      <a:r>
                        <a:rPr b="1" lang="es-ES" sz="1400" u="none" cap="none" strike="noStrike">
                          <a:solidFill>
                            <a:schemeClr val="dk1"/>
                          </a:solidFill>
                          <a:latin typeface="Comic Sans MS"/>
                          <a:ea typeface="Comic Sans MS"/>
                          <a:cs typeface="Comic Sans MS"/>
                          <a:sym typeface="Comic Sans MS"/>
                        </a:rPr>
                        <a:t>Versión element description</a:t>
                      </a:r>
                      <a:endParaRPr b="1" sz="14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ES" sz="1400" u="none" cap="none" strike="noStrike">
                          <a:solidFill>
                            <a:schemeClr val="dk1"/>
                          </a:solidFill>
                          <a:latin typeface="Comic Sans MS"/>
                          <a:ea typeface="Comic Sans MS"/>
                          <a:cs typeface="Comic Sans MS"/>
                          <a:sym typeface="Comic Sans MS"/>
                        </a:rPr>
                        <a:t>GitLab CI/CD </a:t>
                      </a:r>
                      <a:r>
                        <a:rPr b="1" lang="es-ES" sz="1400" u="sng" cap="none" strike="noStrike">
                          <a:solidFill>
                            <a:schemeClr val="dk1"/>
                          </a:solidFill>
                          <a:latin typeface="Comic Sans MS"/>
                          <a:ea typeface="Comic Sans MS"/>
                          <a:cs typeface="Comic Sans MS"/>
                          <a:sym typeface="Comic Sans MS"/>
                          <a:hlinkClick r:id="rId3">
                            <a:extLst>
                              <a:ext uri="{A12FA001-AC4F-418D-AE19-62706E023703}">
                                <ahyp:hlinkClr val="tx"/>
                              </a:ext>
                            </a:extLst>
                          </a:hlinkClick>
                        </a:rPr>
                        <a:t>predefined environment variable</a:t>
                      </a:r>
                      <a:r>
                        <a:rPr b="1" lang="es-ES" sz="1400" u="none" cap="none" strike="noStrike">
                          <a:solidFill>
                            <a:schemeClr val="dk1"/>
                          </a:solidFill>
                          <a:latin typeface="Comic Sans MS"/>
                          <a:ea typeface="Comic Sans MS"/>
                          <a:cs typeface="Comic Sans MS"/>
                          <a:sym typeface="Comic Sans MS"/>
                        </a:rPr>
                        <a:t> name</a:t>
                      </a:r>
                      <a:endParaRPr b="1" sz="14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756400">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Git tag</a:t>
                      </a:r>
                      <a:endParaRPr sz="1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Note: only available in “tag-pipelines”, that is, pipelines started for commits that are actually tagged with Git!</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CI_COMMIT_TAG</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359575">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Git commit SHA-256 hash</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CI_COMMIT_SHA</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359575">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Shortened Git commit hash</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CI_COMMIT_SHORT_SHA</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622250">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Git branch name</a:t>
                      </a:r>
                      <a:endParaRPr sz="12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Note: not always available (e.g. missing for a tag-pipeline)!</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CI_COMMIT_BRANCH</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552575">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Semantic version string parsed from code files</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N/A: you need to implement it yourself</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359575">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date + timestamp</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CI_JOB_STARTED_AT</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r h="359575">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A unique build number</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s-ES" sz="1200" u="none" cap="none" strike="noStrike">
                          <a:solidFill>
                            <a:schemeClr val="dk1"/>
                          </a:solidFill>
                          <a:latin typeface="Comic Sans MS"/>
                          <a:ea typeface="Comic Sans MS"/>
                          <a:cs typeface="Comic Sans MS"/>
                          <a:sym typeface="Comic Sans MS"/>
                        </a:rPr>
                        <a:t>CI_JOB_ID</a:t>
                      </a:r>
                      <a:endParaRPr sz="1200" u="none" cap="none" strike="noStrike">
                        <a:solidFill>
                          <a:schemeClr val="dk1"/>
                        </a:solidFill>
                        <a:latin typeface="Comic Sans MS"/>
                        <a:ea typeface="Comic Sans MS"/>
                        <a:cs typeface="Comic Sans MS"/>
                        <a:sym typeface="Comic Sans MS"/>
                      </a:endParaRPr>
                    </a:p>
                  </a:txBody>
                  <a:tcPr marT="82550" marB="82550" marR="82550" marL="82550">
                    <a:lnL cap="flat" cmpd="sng" w="9525">
                      <a:solidFill>
                        <a:srgbClr val="3A3A3A"/>
                      </a:solidFill>
                      <a:prstDash val="solid"/>
                      <a:round/>
                      <a:headEnd len="sm" w="sm" type="none"/>
                      <a:tailEnd len="sm" w="sm" type="none"/>
                    </a:lnL>
                    <a:lnR cap="flat" cmpd="sng" w="9525">
                      <a:solidFill>
                        <a:srgbClr val="3A3A3A"/>
                      </a:solidFill>
                      <a:prstDash val="solid"/>
                      <a:round/>
                      <a:headEnd len="sm" w="sm" type="none"/>
                      <a:tailEnd len="sm" w="sm" type="none"/>
                    </a:lnR>
                    <a:lnT cap="flat" cmpd="sng" w="9525">
                      <a:solidFill>
                        <a:srgbClr val="3A3A3A"/>
                      </a:solidFill>
                      <a:prstDash val="solid"/>
                      <a:round/>
                      <a:headEnd len="sm" w="sm" type="none"/>
                      <a:tailEnd len="sm" w="sm" type="none"/>
                    </a:lnT>
                    <a:lnB cap="flat" cmpd="sng" w="9525">
                      <a:solidFill>
                        <a:srgbClr val="3A3A3A"/>
                      </a:solidFill>
                      <a:prstDash val="solid"/>
                      <a:round/>
                      <a:headEnd len="sm" w="sm" type="none"/>
                      <a:tailEnd len="sm" w="sm" type="none"/>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g2c306e383b8_0_52"/>
          <p:cNvPicPr preferRelativeResize="0"/>
          <p:nvPr/>
        </p:nvPicPr>
        <p:blipFill rotWithShape="1">
          <a:blip r:embed="rId3">
            <a:alphaModFix/>
          </a:blip>
          <a:srcRect b="1612" l="0" r="0" t="2334"/>
          <a:stretch/>
        </p:blipFill>
        <p:spPr>
          <a:xfrm>
            <a:off x="5058950" y="234025"/>
            <a:ext cx="3713849" cy="4413251"/>
          </a:xfrm>
          <a:prstGeom prst="rect">
            <a:avLst/>
          </a:prstGeom>
          <a:noFill/>
          <a:ln>
            <a:noFill/>
          </a:ln>
        </p:spPr>
      </p:pic>
      <p:sp>
        <p:nvSpPr>
          <p:cNvPr id="600" name="Google Shape;600;g2c306e383b8_0_52">
            <a:hlinkClick r:id="rId4"/>
          </p:cNvPr>
          <p:cNvSpPr txBox="1"/>
          <p:nvPr/>
        </p:nvSpPr>
        <p:spPr>
          <a:xfrm>
            <a:off x="290074" y="2132650"/>
            <a:ext cx="43677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Docker Best Practices</a:t>
            </a:r>
            <a:endParaRPr b="0" i="0" sz="18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g2d4ccab47e3_0_206"/>
          <p:cNvPicPr preferRelativeResize="0"/>
          <p:nvPr/>
        </p:nvPicPr>
        <p:blipFill>
          <a:blip r:embed="rId3">
            <a:alphaModFix/>
          </a:blip>
          <a:stretch>
            <a:fillRect/>
          </a:stretch>
        </p:blipFill>
        <p:spPr>
          <a:xfrm>
            <a:off x="152400" y="987175"/>
            <a:ext cx="8839199" cy="3426532"/>
          </a:xfrm>
          <a:prstGeom prst="rect">
            <a:avLst/>
          </a:prstGeom>
          <a:noFill/>
          <a:ln>
            <a:noFill/>
          </a:ln>
        </p:spPr>
      </p:pic>
      <p:sp>
        <p:nvSpPr>
          <p:cNvPr id="116" name="Google Shape;116;g2d4ccab47e3_0_206"/>
          <p:cNvSpPr txBox="1"/>
          <p:nvPr/>
        </p:nvSpPr>
        <p:spPr>
          <a:xfrm>
            <a:off x="263200" y="271025"/>
            <a:ext cx="7540800" cy="6537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rPr b="1" lang="es-ES" sz="3000">
                <a:solidFill>
                  <a:srgbClr val="1871C2"/>
                </a:solidFill>
                <a:latin typeface="Comic Sans MS"/>
                <a:ea typeface="Comic Sans MS"/>
                <a:cs typeface="Comic Sans MS"/>
                <a:sym typeface="Comic Sans MS"/>
              </a:rPr>
              <a:t>Virtualización</a:t>
            </a:r>
            <a:r>
              <a:rPr b="1" lang="es-ES" sz="3000">
                <a:solidFill>
                  <a:srgbClr val="1871C2"/>
                </a:solidFill>
                <a:latin typeface="Comic Sans MS"/>
                <a:ea typeface="Comic Sans MS"/>
                <a:cs typeface="Comic Sans MS"/>
                <a:sym typeface="Comic Sans MS"/>
              </a:rPr>
              <a:t> vs Contenerización</a:t>
            </a:r>
            <a:endParaRPr b="0" i="0" sz="28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d56a3e97c8_0_166">
            <a:hlinkClick r:id="rId3"/>
          </p:cNvPr>
          <p:cNvSpPr txBox="1"/>
          <p:nvPr/>
        </p:nvSpPr>
        <p:spPr>
          <a:xfrm>
            <a:off x="3834000" y="2256150"/>
            <a:ext cx="14760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PORTS</a:t>
            </a:r>
            <a:endParaRPr b="0" i="0" sz="18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9" name="Shape 609"/>
        <p:cNvGrpSpPr/>
        <p:nvPr/>
      </p:nvGrpSpPr>
      <p:grpSpPr>
        <a:xfrm>
          <a:off x="0" y="0"/>
          <a:ext cx="0" cy="0"/>
          <a:chOff x="0" y="0"/>
          <a:chExt cx="0" cy="0"/>
        </a:xfrm>
      </p:grpSpPr>
      <p:sp>
        <p:nvSpPr>
          <p:cNvPr id="610" name="Google Shape;610;g2c306e383b8_0_58">
            <a:hlinkClick r:id="rId3"/>
          </p:cNvPr>
          <p:cNvSpPr txBox="1"/>
          <p:nvPr/>
        </p:nvSpPr>
        <p:spPr>
          <a:xfrm>
            <a:off x="206396" y="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ES" sz="2900" u="none" cap="none" strike="noStrike">
                <a:solidFill>
                  <a:srgbClr val="1871C2"/>
                </a:solidFill>
                <a:latin typeface="Comic Sans MS"/>
                <a:ea typeface="Comic Sans MS"/>
                <a:cs typeface="Comic Sans MS"/>
                <a:sym typeface="Comic Sans MS"/>
              </a:rPr>
              <a:t>Publishing and exposing ports</a:t>
            </a:r>
            <a:endParaRPr b="0" i="0" sz="1800" u="none" cap="none" strike="noStrike">
              <a:solidFill>
                <a:srgbClr val="1871C2"/>
              </a:solidFill>
              <a:latin typeface="Comic Sans MS"/>
              <a:ea typeface="Comic Sans MS"/>
              <a:cs typeface="Comic Sans MS"/>
              <a:sym typeface="Comic Sans MS"/>
            </a:endParaRPr>
          </a:p>
        </p:txBody>
      </p:sp>
      <p:pic>
        <p:nvPicPr>
          <p:cNvPr id="611" name="Google Shape;611;g2c306e383b8_0_58"/>
          <p:cNvPicPr preferRelativeResize="0"/>
          <p:nvPr/>
        </p:nvPicPr>
        <p:blipFill rotWithShape="1">
          <a:blip r:embed="rId4">
            <a:alphaModFix/>
          </a:blip>
          <a:srcRect b="0" l="0" r="0" t="0"/>
          <a:stretch/>
        </p:blipFill>
        <p:spPr>
          <a:xfrm>
            <a:off x="1211975" y="648275"/>
            <a:ext cx="6720049" cy="42465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g2d30edd23fb_0_1">
            <a:hlinkClick r:id="rId3"/>
          </p:cNvPr>
          <p:cNvSpPr txBox="1"/>
          <p:nvPr/>
        </p:nvSpPr>
        <p:spPr>
          <a:xfrm>
            <a:off x="206396" y="108375"/>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ES" sz="2900" u="none" cap="none" strike="noStrike">
                <a:solidFill>
                  <a:srgbClr val="1871C2"/>
                </a:solidFill>
                <a:latin typeface="Comic Sans MS"/>
                <a:ea typeface="Comic Sans MS"/>
                <a:cs typeface="Comic Sans MS"/>
                <a:sym typeface="Comic Sans MS"/>
              </a:rPr>
              <a:t>Publishing and exposing ports</a:t>
            </a:r>
            <a:endParaRPr b="0" i="0" sz="1800" u="none" cap="none" strike="noStrike">
              <a:solidFill>
                <a:srgbClr val="1871C2"/>
              </a:solidFill>
              <a:latin typeface="Comic Sans MS"/>
              <a:ea typeface="Comic Sans MS"/>
              <a:cs typeface="Comic Sans MS"/>
              <a:sym typeface="Comic Sans MS"/>
            </a:endParaRPr>
          </a:p>
        </p:txBody>
      </p:sp>
      <p:sp>
        <p:nvSpPr>
          <p:cNvPr id="617" name="Google Shape;617;g2d30edd23fb_0_1"/>
          <p:cNvSpPr txBox="1"/>
          <p:nvPr/>
        </p:nvSpPr>
        <p:spPr>
          <a:xfrm>
            <a:off x="-51775" y="739575"/>
            <a:ext cx="9144000" cy="4023300"/>
          </a:xfrm>
          <a:prstGeom prst="rect">
            <a:avLst/>
          </a:prstGeom>
          <a:noFill/>
          <a:ln>
            <a:noFill/>
          </a:ln>
        </p:spPr>
        <p:txBody>
          <a:bodyPr anchorCtr="0" anchor="t" bIns="91425" lIns="91425" spcFirstLastPara="1" rIns="91425" wrap="square" tIns="91425">
            <a:spAutoFit/>
          </a:bodyPr>
          <a:lstStyle/>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Básica: </a:t>
            </a:r>
            <a:r>
              <a:rPr b="0" i="0" lang="es-ES" sz="1050" u="none" cap="none" strike="noStrike">
                <a:solidFill>
                  <a:srgbClr val="188038"/>
                </a:solidFill>
                <a:latin typeface="Comic Sans MS"/>
                <a:ea typeface="Comic Sans MS"/>
                <a:cs typeface="Comic Sans MS"/>
                <a:sym typeface="Comic Sans MS"/>
              </a:rPr>
              <a:t>-p &lt;host port&gt;:&lt;container port&gt;</a:t>
            </a:r>
            <a:r>
              <a:rPr b="0" i="0" lang="es-ES" sz="1050" u="none" cap="none" strike="noStrike">
                <a:solidFill>
                  <a:schemeClr val="dk1"/>
                </a:solidFill>
                <a:latin typeface="Comic Sans MS"/>
                <a:ea typeface="Comic Sans MS"/>
                <a:cs typeface="Comic Sans MS"/>
                <a:sym typeface="Comic Sans MS"/>
              </a:rPr>
              <a:t> mapea el puerto 80 del contenedor al puerto 8080 del 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Interfaz específica: </a:t>
            </a:r>
            <a:r>
              <a:rPr b="0" i="0" lang="es-ES" sz="1050" u="none" cap="none" strike="noStrike">
                <a:solidFill>
                  <a:srgbClr val="188038"/>
                </a:solidFill>
                <a:latin typeface="Comic Sans MS"/>
                <a:ea typeface="Comic Sans MS"/>
                <a:cs typeface="Comic Sans MS"/>
                <a:sym typeface="Comic Sans MS"/>
              </a:rPr>
              <a:t>-p 127.0.0.1:&lt;host port&gt;:&lt;container port&gt;</a:t>
            </a:r>
            <a:r>
              <a:rPr b="0" i="0" lang="es-ES" sz="1050" u="none" cap="none" strike="noStrike">
                <a:solidFill>
                  <a:schemeClr val="dk1"/>
                </a:solidFill>
                <a:latin typeface="Comic Sans MS"/>
                <a:ea typeface="Comic Sans MS"/>
                <a:cs typeface="Comic Sans MS"/>
                <a:sym typeface="Comic Sans MS"/>
              </a:rPr>
              <a:t> mapea el puerto 80 del contenedor al puerto 8080 del host, solo en la interfaz de loopback (localhost).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Todas las interfaces disponibles: </a:t>
            </a:r>
            <a:r>
              <a:rPr b="0" i="0" lang="es-ES" sz="1050" u="none" cap="none" strike="noStrike">
                <a:solidFill>
                  <a:srgbClr val="188038"/>
                </a:solidFill>
                <a:latin typeface="Comic Sans MS"/>
                <a:ea typeface="Comic Sans MS"/>
                <a:cs typeface="Comic Sans MS"/>
                <a:sym typeface="Comic Sans MS"/>
              </a:rPr>
              <a:t>-p 0.0.0.0:&lt;host port&gt;:&lt;container port&gt;</a:t>
            </a:r>
            <a:r>
              <a:rPr b="0" i="0" lang="es-ES" sz="1050" u="none" cap="none" strike="noStrike">
                <a:solidFill>
                  <a:schemeClr val="dk1"/>
                </a:solidFill>
                <a:latin typeface="Comic Sans MS"/>
                <a:ea typeface="Comic Sans MS"/>
                <a:cs typeface="Comic Sans MS"/>
                <a:sym typeface="Comic Sans MS"/>
              </a:rPr>
              <a:t> es equivalente a </a:t>
            </a:r>
            <a:r>
              <a:rPr b="0" i="0" lang="es-ES" sz="1050" u="none" cap="none" strike="noStrike">
                <a:solidFill>
                  <a:srgbClr val="188038"/>
                </a:solidFill>
                <a:latin typeface="Comic Sans MS"/>
                <a:ea typeface="Comic Sans MS"/>
                <a:cs typeface="Comic Sans MS"/>
                <a:sym typeface="Comic Sans MS"/>
              </a:rPr>
              <a:t>-p &lt;host port&gt;:&lt;container port&gt;</a:t>
            </a:r>
            <a:r>
              <a:rPr b="0" i="0" lang="es-ES" sz="1050" u="none" cap="none" strike="noStrike">
                <a:solidFill>
                  <a:schemeClr val="dk1"/>
                </a:solidFill>
                <a:latin typeface="Comic Sans MS"/>
                <a:ea typeface="Comic Sans MS"/>
                <a:cs typeface="Comic Sans MS"/>
                <a:sym typeface="Comic Sans MS"/>
              </a:rPr>
              <a:t>, pero explícitamente indica que se debe publicar en todas las interfaces.</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Puerto aleatorio del host: </a:t>
            </a:r>
            <a:r>
              <a:rPr b="0" i="0" lang="es-ES" sz="1050" u="none" cap="none" strike="noStrike">
                <a:solidFill>
                  <a:srgbClr val="188038"/>
                </a:solidFill>
                <a:latin typeface="Comic Sans MS"/>
                <a:ea typeface="Comic Sans MS"/>
                <a:cs typeface="Comic Sans MS"/>
                <a:sym typeface="Comic Sans MS"/>
              </a:rPr>
              <a:t>-p &lt;container port&gt; </a:t>
            </a:r>
            <a:r>
              <a:rPr b="0" i="0" lang="es-ES" sz="1050" u="none" cap="none" strike="noStrike">
                <a:solidFill>
                  <a:schemeClr val="dk1"/>
                </a:solidFill>
                <a:latin typeface="Comic Sans MS"/>
                <a:ea typeface="Comic Sans MS"/>
                <a:cs typeface="Comic Sans MS"/>
                <a:sym typeface="Comic Sans MS"/>
              </a:rPr>
              <a:t>es equivalente a</a:t>
            </a:r>
            <a:r>
              <a:rPr b="0" i="0" lang="es-ES" sz="1050" u="none" cap="none" strike="noStrike">
                <a:solidFill>
                  <a:srgbClr val="188038"/>
                </a:solidFill>
                <a:latin typeface="Comic Sans MS"/>
                <a:ea typeface="Comic Sans MS"/>
                <a:cs typeface="Comic Sans MS"/>
                <a:sym typeface="Comic Sans MS"/>
              </a:rPr>
              <a:t> -P</a:t>
            </a:r>
            <a:r>
              <a:rPr b="0" i="0" lang="es-ES" sz="1050" u="none" cap="none" strike="noStrike">
                <a:solidFill>
                  <a:schemeClr val="dk1"/>
                </a:solidFill>
                <a:latin typeface="Comic Sans MS"/>
                <a:ea typeface="Comic Sans MS"/>
                <a:cs typeface="Comic Sans MS"/>
                <a:sym typeface="Comic Sans MS"/>
              </a:rPr>
              <a:t> expone el puerto 80 del contenedor en un puerto aleatorio del 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Rango de puertos: </a:t>
            </a:r>
            <a:r>
              <a:rPr b="0" i="0" lang="es-ES" sz="1050" u="none" cap="none" strike="noStrike">
                <a:solidFill>
                  <a:srgbClr val="188038"/>
                </a:solidFill>
                <a:latin typeface="Comic Sans MS"/>
                <a:ea typeface="Comic Sans MS"/>
                <a:cs typeface="Comic Sans MS"/>
                <a:sym typeface="Comic Sans MS"/>
              </a:rPr>
              <a:t>-p 8080-8090:80-90</a:t>
            </a:r>
            <a:r>
              <a:rPr b="0" i="0" lang="es-ES" sz="1050" u="none" cap="none" strike="noStrike">
                <a:solidFill>
                  <a:schemeClr val="dk1"/>
                </a:solidFill>
                <a:latin typeface="Comic Sans MS"/>
                <a:ea typeface="Comic Sans MS"/>
                <a:cs typeface="Comic Sans MS"/>
                <a:sym typeface="Comic Sans MS"/>
              </a:rPr>
              <a:t> mapea los puertos 80-90 del contenedor a los puertos 8080-8090 del 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Múltiples puertos individuales: </a:t>
            </a:r>
            <a:r>
              <a:rPr b="0" i="0" lang="es-ES" sz="1050" u="none" cap="none" strike="noStrike">
                <a:solidFill>
                  <a:srgbClr val="188038"/>
                </a:solidFill>
                <a:latin typeface="Comic Sans MS"/>
                <a:ea typeface="Comic Sans MS"/>
                <a:cs typeface="Comic Sans MS"/>
                <a:sym typeface="Comic Sans MS"/>
              </a:rPr>
              <a:t>-p &lt;host port1&gt;:&lt;container port1&gt; -p &lt;host port2&gt;:&lt;container port2&gt;</a:t>
            </a:r>
            <a:r>
              <a:rPr b="0" i="0" lang="es-ES" sz="1050" u="none" cap="none" strike="noStrike">
                <a:solidFill>
                  <a:schemeClr val="dk1"/>
                </a:solidFill>
                <a:latin typeface="Comic Sans MS"/>
                <a:ea typeface="Comic Sans MS"/>
                <a:cs typeface="Comic Sans MS"/>
                <a:sym typeface="Comic Sans MS"/>
              </a:rPr>
              <a:t> mapea dos puertos diferentes del contenedor a dos puertos específicos del 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Puertos UDP: </a:t>
            </a:r>
            <a:r>
              <a:rPr b="0" i="0" lang="es-ES" sz="1050" u="none" cap="none" strike="noStrike">
                <a:solidFill>
                  <a:srgbClr val="188038"/>
                </a:solidFill>
                <a:latin typeface="Comic Sans MS"/>
                <a:ea typeface="Comic Sans MS"/>
                <a:cs typeface="Comic Sans MS"/>
                <a:sym typeface="Comic Sans MS"/>
              </a:rPr>
              <a:t>-p 514:514/udp</a:t>
            </a:r>
            <a:r>
              <a:rPr b="0" i="0" lang="es-ES" sz="1050" u="none" cap="none" strike="noStrike">
                <a:solidFill>
                  <a:schemeClr val="dk1"/>
                </a:solidFill>
                <a:latin typeface="Comic Sans MS"/>
                <a:ea typeface="Comic Sans MS"/>
                <a:cs typeface="Comic Sans MS"/>
                <a:sym typeface="Comic Sans MS"/>
              </a:rPr>
              <a:t> mapea el puerto UDP 514 del contenedor al puerto UDP 514 del 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Combinación de TCP y UDP en el mismo puerto: </a:t>
            </a:r>
            <a:r>
              <a:rPr b="0" i="0" lang="es-ES" sz="1050" u="none" cap="none" strike="noStrike">
                <a:solidFill>
                  <a:srgbClr val="188038"/>
                </a:solidFill>
                <a:latin typeface="Comic Sans MS"/>
                <a:ea typeface="Comic Sans MS"/>
                <a:cs typeface="Comic Sans MS"/>
                <a:sym typeface="Comic Sans MS"/>
              </a:rPr>
              <a:t>-p 53:53/tcp -p 53:53/udp</a:t>
            </a:r>
            <a:r>
              <a:rPr b="0" i="0" lang="es-ES" sz="1050" u="none" cap="none" strike="noStrike">
                <a:solidFill>
                  <a:schemeClr val="dk1"/>
                </a:solidFill>
                <a:latin typeface="Comic Sans MS"/>
                <a:ea typeface="Comic Sans MS"/>
                <a:cs typeface="Comic Sans MS"/>
                <a:sym typeface="Comic Sans MS"/>
              </a:rPr>
              <a:t> mapea el puerto 53 tanto para TCP como para UDP.</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Puerto de host específico y un puerto de contenedor aleatorio: </a:t>
            </a:r>
            <a:r>
              <a:rPr b="0" i="0" lang="es-ES" sz="1050" u="none" cap="none" strike="noStrike">
                <a:solidFill>
                  <a:srgbClr val="188038"/>
                </a:solidFill>
                <a:latin typeface="Comic Sans MS"/>
                <a:ea typeface="Comic Sans MS"/>
                <a:cs typeface="Comic Sans MS"/>
                <a:sym typeface="Comic Sans MS"/>
              </a:rPr>
              <a:t>-p 8080:</a:t>
            </a:r>
            <a:r>
              <a:rPr b="0" i="0" lang="es-ES" sz="1050" u="none" cap="none" strike="noStrike">
                <a:solidFill>
                  <a:schemeClr val="dk1"/>
                </a:solidFill>
                <a:latin typeface="Comic Sans MS"/>
                <a:ea typeface="Comic Sans MS"/>
                <a:cs typeface="Comic Sans MS"/>
                <a:sym typeface="Comic Sans MS"/>
              </a:rPr>
              <a:t> mapea un puerto aleatorio del contenedor al 8080 del host.</a:t>
            </a:r>
            <a:endParaRPr b="0" i="0" sz="1050" u="none" cap="none" strike="noStrike">
              <a:solidFill>
                <a:schemeClr val="dk1"/>
              </a:solidFill>
              <a:latin typeface="Comic Sans MS"/>
              <a:ea typeface="Comic Sans MS"/>
              <a:cs typeface="Comic Sans MS"/>
              <a:sym typeface="Comic Sans MS"/>
            </a:endParaRPr>
          </a:p>
          <a:p>
            <a:pPr indent="-295275" lvl="0" marL="457200" marR="0" rtl="0" algn="l">
              <a:lnSpc>
                <a:spcPct val="175000"/>
              </a:lnSpc>
              <a:spcBef>
                <a:spcPts val="0"/>
              </a:spcBef>
              <a:spcAft>
                <a:spcPts val="0"/>
              </a:spcAft>
              <a:buClr>
                <a:srgbClr val="000000"/>
              </a:buClr>
              <a:buSzPts val="1050"/>
              <a:buFont typeface="Comic Sans MS"/>
              <a:buChar char="●"/>
            </a:pPr>
            <a:r>
              <a:rPr b="0" i="0" lang="es-ES" sz="1050" u="none" cap="none" strike="noStrike">
                <a:solidFill>
                  <a:schemeClr val="dk1"/>
                </a:solidFill>
                <a:latin typeface="Comic Sans MS"/>
                <a:ea typeface="Comic Sans MS"/>
                <a:cs typeface="Comic Sans MS"/>
                <a:sym typeface="Comic Sans MS"/>
              </a:rPr>
              <a:t>IP específica y un puerto de host aleatorio: </a:t>
            </a:r>
            <a:r>
              <a:rPr b="0" i="0" lang="es-ES" sz="1050" u="none" cap="none" strike="noStrike">
                <a:solidFill>
                  <a:srgbClr val="188038"/>
                </a:solidFill>
                <a:latin typeface="Comic Sans MS"/>
                <a:ea typeface="Comic Sans MS"/>
                <a:cs typeface="Comic Sans MS"/>
                <a:sym typeface="Comic Sans MS"/>
              </a:rPr>
              <a:t>-p 192.168.1.100::&lt;container port&gt;</a:t>
            </a:r>
            <a:r>
              <a:rPr b="0" i="0" lang="es-ES" sz="1050" u="none" cap="none" strike="noStrike">
                <a:solidFill>
                  <a:schemeClr val="dk1"/>
                </a:solidFill>
                <a:latin typeface="Comic Sans MS"/>
                <a:ea typeface="Comic Sans MS"/>
                <a:cs typeface="Comic Sans MS"/>
                <a:sym typeface="Comic Sans MS"/>
              </a:rPr>
              <a:t> mapea el puerto 80 del contenedor a un puerto aleatorio en la IP 192.168.1.100 del host.</a:t>
            </a:r>
            <a:endParaRPr b="1" i="0" sz="1050" u="none" cap="none" strike="noStrike">
              <a:solidFill>
                <a:srgbClr val="141B1F"/>
              </a:solidFill>
              <a:latin typeface="Comic Sans MS"/>
              <a:ea typeface="Comic Sans MS"/>
              <a:cs typeface="Comic Sans MS"/>
              <a:sym typeface="Comic Sans M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d577e70cbb_0_13">
            <a:hlinkClick r:id="rId3"/>
          </p:cNvPr>
          <p:cNvSpPr txBox="1"/>
          <p:nvPr/>
        </p:nvSpPr>
        <p:spPr>
          <a:xfrm>
            <a:off x="3528450" y="2256150"/>
            <a:ext cx="20871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STORAGE</a:t>
            </a:r>
            <a:endParaRPr b="0" i="0" sz="1800" u="none" cap="none" strike="noStrike">
              <a:solidFill>
                <a:srgbClr val="1871C2"/>
              </a:solidFill>
              <a:latin typeface="Comic Sans MS"/>
              <a:ea typeface="Comic Sans MS"/>
              <a:cs typeface="Comic Sans MS"/>
              <a:sym typeface="Comic Sans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c306e383b8_0_71">
            <a:hlinkClick r:id="rId3"/>
          </p:cNvPr>
          <p:cNvSpPr txBox="1"/>
          <p:nvPr/>
        </p:nvSpPr>
        <p:spPr>
          <a:xfrm>
            <a:off x="252071" y="132625"/>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Capa de usuario de un </a:t>
            </a:r>
            <a:r>
              <a:rPr b="1" lang="es-ES" sz="2900">
                <a:solidFill>
                  <a:srgbClr val="1871C2"/>
                </a:solidFill>
                <a:latin typeface="Comic Sans MS"/>
                <a:ea typeface="Comic Sans MS"/>
                <a:cs typeface="Comic Sans MS"/>
                <a:sym typeface="Comic Sans MS"/>
              </a:rPr>
              <a:t>contenedor.</a:t>
            </a:r>
            <a:endParaRPr b="0" i="0" sz="1800" u="none" cap="none" strike="noStrike">
              <a:solidFill>
                <a:srgbClr val="1871C2"/>
              </a:solidFill>
              <a:latin typeface="Comic Sans MS"/>
              <a:ea typeface="Comic Sans MS"/>
              <a:cs typeface="Comic Sans MS"/>
              <a:sym typeface="Comic Sans MS"/>
            </a:endParaRPr>
          </a:p>
        </p:txBody>
      </p:sp>
      <p:pic>
        <p:nvPicPr>
          <p:cNvPr id="628" name="Google Shape;628;g2c306e383b8_0_71"/>
          <p:cNvPicPr preferRelativeResize="0"/>
          <p:nvPr/>
        </p:nvPicPr>
        <p:blipFill rotWithShape="1">
          <a:blip r:embed="rId4">
            <a:alphaModFix/>
          </a:blip>
          <a:srcRect b="9619" l="1360" r="2854" t="1397"/>
          <a:stretch/>
        </p:blipFill>
        <p:spPr>
          <a:xfrm>
            <a:off x="2126925" y="985125"/>
            <a:ext cx="4890150" cy="3390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d56a3e97c8_0_159">
            <a:hlinkClick r:id="rId3"/>
          </p:cNvPr>
          <p:cNvSpPr txBox="1"/>
          <p:nvPr/>
        </p:nvSpPr>
        <p:spPr>
          <a:xfrm>
            <a:off x="252071" y="132625"/>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ES" sz="2900" u="none" cap="none" strike="noStrike">
                <a:solidFill>
                  <a:srgbClr val="1871C2"/>
                </a:solidFill>
                <a:latin typeface="Comic Sans MS"/>
                <a:ea typeface="Comic Sans MS"/>
                <a:cs typeface="Comic Sans MS"/>
                <a:sym typeface="Comic Sans MS"/>
              </a:rPr>
              <a:t>Volúmenes de Docker</a:t>
            </a:r>
            <a:endParaRPr b="0" i="0" sz="1800" u="none" cap="none" strike="noStrike">
              <a:solidFill>
                <a:srgbClr val="1871C2"/>
              </a:solidFill>
              <a:latin typeface="Comic Sans MS"/>
              <a:ea typeface="Comic Sans MS"/>
              <a:cs typeface="Comic Sans MS"/>
              <a:sym typeface="Comic Sans MS"/>
            </a:endParaRPr>
          </a:p>
        </p:txBody>
      </p:sp>
      <p:sp>
        <p:nvSpPr>
          <p:cNvPr id="634" name="Google Shape;634;g2d56a3e97c8_0_159"/>
          <p:cNvSpPr txBox="1"/>
          <p:nvPr/>
        </p:nvSpPr>
        <p:spPr>
          <a:xfrm>
            <a:off x="480800" y="634100"/>
            <a:ext cx="8511600" cy="447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900"/>
              <a:buFont typeface="Arial"/>
              <a:buNone/>
            </a:pPr>
            <a:r>
              <a:rPr b="1" i="0" lang="es-ES" sz="1000" u="none" cap="none" strike="noStrike">
                <a:solidFill>
                  <a:schemeClr val="dk1"/>
                </a:solidFill>
                <a:latin typeface="Comic Sans MS"/>
                <a:ea typeface="Comic Sans MS"/>
                <a:cs typeface="Comic Sans MS"/>
                <a:sym typeface="Comic Sans MS"/>
              </a:rPr>
              <a:t>Beneficios de usar volúmenes de Docker</a:t>
            </a:r>
            <a:endParaRPr b="1"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1200"/>
              </a:spcBef>
              <a:spcAft>
                <a:spcPts val="0"/>
              </a:spcAft>
              <a:buClr>
                <a:schemeClr val="dk1"/>
              </a:buClr>
              <a:buSzPts val="1000"/>
              <a:buFont typeface="Helvetica Neue"/>
              <a:buChar char="●"/>
            </a:pPr>
            <a:r>
              <a:rPr b="1" i="0" lang="es-ES" sz="1000" u="none" cap="none" strike="noStrike">
                <a:solidFill>
                  <a:schemeClr val="dk1"/>
                </a:solidFill>
                <a:latin typeface="Comic Sans MS"/>
                <a:ea typeface="Comic Sans MS"/>
                <a:cs typeface="Comic Sans MS"/>
                <a:sym typeface="Comic Sans MS"/>
              </a:rPr>
              <a:t>Persistencia de datos:</a:t>
            </a:r>
            <a:r>
              <a:rPr b="0" i="0" lang="es-ES" sz="1000" u="none" cap="none" strike="noStrike">
                <a:solidFill>
                  <a:schemeClr val="dk1"/>
                </a:solidFill>
                <a:latin typeface="Comic Sans MS"/>
                <a:ea typeface="Comic Sans MS"/>
                <a:cs typeface="Comic Sans MS"/>
                <a:sym typeface="Comic Sans MS"/>
              </a:rPr>
              <a:t> Los datos almacenados en un volumen no se eliminan cuando se elimina el contenedor.</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Helvetica Neue"/>
              <a:buChar char="●"/>
            </a:pPr>
            <a:r>
              <a:rPr b="1" i="0" lang="es-ES" sz="1000" u="none" cap="none" strike="noStrike">
                <a:solidFill>
                  <a:schemeClr val="dk1"/>
                </a:solidFill>
                <a:latin typeface="Comic Sans MS"/>
                <a:ea typeface="Comic Sans MS"/>
                <a:cs typeface="Comic Sans MS"/>
                <a:sym typeface="Comic Sans MS"/>
              </a:rPr>
              <a:t>Compartición de datos:</a:t>
            </a:r>
            <a:r>
              <a:rPr b="0" i="0" lang="es-ES" sz="1000" u="none" cap="none" strike="noStrike">
                <a:solidFill>
                  <a:schemeClr val="dk1"/>
                </a:solidFill>
                <a:latin typeface="Comic Sans MS"/>
                <a:ea typeface="Comic Sans MS"/>
                <a:cs typeface="Comic Sans MS"/>
                <a:sym typeface="Comic Sans MS"/>
              </a:rPr>
              <a:t> Los volúmenes se pueden compartir entre varios contenedores.</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Helvetica Neue"/>
              <a:buChar char="●"/>
            </a:pPr>
            <a:r>
              <a:rPr b="1" i="0" lang="es-ES" sz="1000" u="none" cap="none" strike="noStrike">
                <a:solidFill>
                  <a:schemeClr val="dk1"/>
                </a:solidFill>
                <a:latin typeface="Comic Sans MS"/>
                <a:ea typeface="Comic Sans MS"/>
                <a:cs typeface="Comic Sans MS"/>
                <a:sym typeface="Comic Sans MS"/>
              </a:rPr>
              <a:t>Facilidad de uso:</a:t>
            </a:r>
            <a:r>
              <a:rPr b="0" i="0" lang="es-ES" sz="1000" u="none" cap="none" strike="noStrike">
                <a:solidFill>
                  <a:schemeClr val="dk1"/>
                </a:solidFill>
                <a:latin typeface="Comic Sans MS"/>
                <a:ea typeface="Comic Sans MS"/>
                <a:cs typeface="Comic Sans MS"/>
                <a:sym typeface="Comic Sans MS"/>
              </a:rPr>
              <a:t> Los volúmenes son fáciles de crear y administrar.</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Helvetica Neue"/>
              <a:buChar char="●"/>
            </a:pPr>
            <a:r>
              <a:rPr b="1" i="0" lang="es-ES" sz="1000" u="none" cap="none" strike="noStrike">
                <a:solidFill>
                  <a:schemeClr val="dk1"/>
                </a:solidFill>
                <a:latin typeface="Comic Sans MS"/>
                <a:ea typeface="Comic Sans MS"/>
                <a:cs typeface="Comic Sans MS"/>
                <a:sym typeface="Comic Sans MS"/>
              </a:rPr>
              <a:t>Portabilidad:</a:t>
            </a:r>
            <a:r>
              <a:rPr b="0" i="0" lang="es-ES" sz="1000" u="none" cap="none" strike="noStrike">
                <a:solidFill>
                  <a:schemeClr val="dk1"/>
                </a:solidFill>
                <a:latin typeface="Comic Sans MS"/>
                <a:ea typeface="Comic Sans MS"/>
                <a:cs typeface="Comic Sans MS"/>
                <a:sym typeface="Comic Sans MS"/>
              </a:rPr>
              <a:t> Los volúmenes se pueden mover fácilmente entre hosts.</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200"/>
              </a:spcBef>
              <a:spcAft>
                <a:spcPts val="0"/>
              </a:spcAft>
              <a:buClr>
                <a:srgbClr val="000000"/>
              </a:buClr>
              <a:buSzPts val="900"/>
              <a:buFont typeface="Arial"/>
              <a:buNone/>
            </a:pPr>
            <a:r>
              <a:rPr b="1" i="0" lang="es-ES" sz="1000" u="none" cap="none" strike="noStrike">
                <a:solidFill>
                  <a:schemeClr val="dk1"/>
                </a:solidFill>
                <a:latin typeface="Comic Sans MS"/>
                <a:ea typeface="Comic Sans MS"/>
                <a:cs typeface="Comic Sans MS"/>
                <a:sym typeface="Comic Sans MS"/>
              </a:rPr>
              <a:t>Tipos de volúmenes de Docker</a:t>
            </a:r>
            <a:endParaRPr b="1"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1200"/>
              </a:spcBef>
              <a:spcAft>
                <a:spcPts val="0"/>
              </a:spcAft>
              <a:buClr>
                <a:schemeClr val="dk1"/>
              </a:buClr>
              <a:buSzPts val="1000"/>
              <a:buFont typeface="Comic Sans MS"/>
              <a:buChar char="●"/>
            </a:pPr>
            <a:r>
              <a:rPr b="1" i="0" lang="es-ES" sz="1000" u="none" cap="none" strike="noStrike">
                <a:solidFill>
                  <a:schemeClr val="dk1"/>
                </a:solidFill>
                <a:latin typeface="Comic Sans MS"/>
                <a:ea typeface="Comic Sans MS"/>
                <a:cs typeface="Comic Sans MS"/>
                <a:sym typeface="Comic Sans MS"/>
              </a:rPr>
              <a:t>Volúmenes anónimos:</a:t>
            </a:r>
            <a:endParaRPr b="0" i="0" sz="1100" u="none" cap="none" strike="noStrike">
              <a:solidFill>
                <a:schemeClr val="dk1"/>
              </a:solidFill>
              <a:latin typeface="Comic Sans MS"/>
              <a:ea typeface="Comic Sans MS"/>
              <a:cs typeface="Comic Sans MS"/>
              <a:sym typeface="Comic Sans MS"/>
            </a:endParaRPr>
          </a:p>
          <a:p>
            <a:pPr indent="-285750" lvl="1" marL="914400" marR="0" rtl="0" algn="l">
              <a:lnSpc>
                <a:spcPct val="115000"/>
              </a:lnSpc>
              <a:spcBef>
                <a:spcPts val="0"/>
              </a:spcBef>
              <a:spcAft>
                <a:spcPts val="0"/>
              </a:spcAft>
              <a:buClr>
                <a:schemeClr val="dk1"/>
              </a:buClr>
              <a:buSzPts val="900"/>
              <a:buFont typeface="Comic Sans MS"/>
              <a:buChar char="○"/>
            </a:pPr>
            <a:r>
              <a:rPr b="0" i="0" lang="es-ES" sz="1000" u="none" cap="none" strike="noStrike">
                <a:solidFill>
                  <a:schemeClr val="dk1"/>
                </a:solidFill>
                <a:latin typeface="Comic Sans MS"/>
                <a:ea typeface="Comic Sans MS"/>
                <a:cs typeface="Comic Sans MS"/>
                <a:sym typeface="Comic Sans MS"/>
              </a:rPr>
              <a:t>Los volúmenes anónimos se crean automáticamente por Docker y se asignan al contenedor.</a:t>
            </a:r>
            <a:endParaRPr b="0" i="0" sz="1000" u="none" cap="none" strike="noStrike">
              <a:solidFill>
                <a:schemeClr val="dk1"/>
              </a:solidFill>
              <a:latin typeface="Comic Sans MS"/>
              <a:ea typeface="Comic Sans MS"/>
              <a:cs typeface="Comic Sans MS"/>
              <a:sym typeface="Comic Sans MS"/>
            </a:endParaRPr>
          </a:p>
          <a:p>
            <a:pPr indent="-285750" lvl="1" marL="914400" marR="0" rtl="0" algn="l">
              <a:lnSpc>
                <a:spcPct val="115000"/>
              </a:lnSpc>
              <a:spcBef>
                <a:spcPts val="0"/>
              </a:spcBef>
              <a:spcAft>
                <a:spcPts val="0"/>
              </a:spcAft>
              <a:buClr>
                <a:schemeClr val="dk1"/>
              </a:buClr>
              <a:buSzPts val="900"/>
              <a:buFont typeface="Comic Sans MS"/>
              <a:buChar char="○"/>
            </a:pPr>
            <a:r>
              <a:rPr b="0" i="0" lang="es-ES" sz="1000" u="none" cap="none" strike="noStrike">
                <a:solidFill>
                  <a:schemeClr val="dk1"/>
                </a:solidFill>
                <a:latin typeface="Comic Sans MS"/>
                <a:ea typeface="Comic Sans MS"/>
                <a:cs typeface="Comic Sans MS"/>
                <a:sym typeface="Comic Sans MS"/>
              </a:rPr>
              <a:t>No se especifica un nombre para el volumen.</a:t>
            </a:r>
            <a:endParaRPr b="0" i="0" sz="1000" u="none" cap="none" strike="noStrike">
              <a:solidFill>
                <a:schemeClr val="dk1"/>
              </a:solidFill>
              <a:latin typeface="Comic Sans MS"/>
              <a:ea typeface="Comic Sans MS"/>
              <a:cs typeface="Comic Sans MS"/>
              <a:sym typeface="Comic Sans MS"/>
            </a:endParaRPr>
          </a:p>
          <a:p>
            <a:pPr indent="-285750" lvl="1" marL="914400" marR="0" rtl="0" algn="l">
              <a:lnSpc>
                <a:spcPct val="115000"/>
              </a:lnSpc>
              <a:spcBef>
                <a:spcPts val="0"/>
              </a:spcBef>
              <a:spcAft>
                <a:spcPts val="0"/>
              </a:spcAft>
              <a:buClr>
                <a:schemeClr val="dk1"/>
              </a:buClr>
              <a:buSzPts val="900"/>
              <a:buFont typeface="Comic Sans MS"/>
              <a:buChar char="○"/>
            </a:pPr>
            <a:r>
              <a:rPr b="0" i="0" lang="es-ES" sz="1000" u="none" cap="none" strike="noStrike">
                <a:solidFill>
                  <a:schemeClr val="dk1"/>
                </a:solidFill>
                <a:latin typeface="Comic Sans MS"/>
                <a:ea typeface="Comic Sans MS"/>
                <a:cs typeface="Comic Sans MS"/>
                <a:sym typeface="Comic Sans MS"/>
              </a:rPr>
              <a:t>Docker maneja la ubicación y el nombre del volumen.</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Helvetica Neue"/>
              <a:buChar char="●"/>
            </a:pPr>
            <a:r>
              <a:rPr b="1" i="0" lang="es-ES" sz="1000" u="none" cap="none" strike="noStrike">
                <a:solidFill>
                  <a:schemeClr val="dk1"/>
                </a:solidFill>
                <a:latin typeface="Comic Sans MS"/>
                <a:ea typeface="Comic Sans MS"/>
                <a:cs typeface="Comic Sans MS"/>
                <a:sym typeface="Comic Sans MS"/>
              </a:rPr>
              <a:t>Volúmenes nombrados:</a:t>
            </a:r>
            <a:r>
              <a:rPr b="0" i="0" lang="es-ES" sz="1000" u="none" cap="none" strike="noStrike">
                <a:solidFill>
                  <a:schemeClr val="dk1"/>
                </a:solidFill>
                <a:latin typeface="Comic Sans MS"/>
                <a:ea typeface="Comic Sans MS"/>
                <a:cs typeface="Comic Sans MS"/>
                <a:sym typeface="Comic Sans MS"/>
              </a:rPr>
              <a:t> </a:t>
            </a:r>
            <a:endParaRPr b="0" i="0" sz="1000" u="none" cap="none" strike="noStrike">
              <a:solidFill>
                <a:schemeClr val="dk1"/>
              </a:solidFill>
              <a:latin typeface="Comic Sans MS"/>
              <a:ea typeface="Comic Sans MS"/>
              <a:cs typeface="Comic Sans MS"/>
              <a:sym typeface="Comic Sans MS"/>
            </a:endParaRPr>
          </a:p>
          <a:p>
            <a:pPr indent="-292100" lvl="1" marL="914400" marR="0" rtl="0" algn="l">
              <a:lnSpc>
                <a:spcPct val="115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Los volúmenes nombrados se crean explícitamente por el usuario y pueden ser utilizados por múltiples contenedores.</a:t>
            </a:r>
            <a:endParaRPr b="0" i="0" sz="1000" u="none" cap="none" strike="noStrike">
              <a:solidFill>
                <a:schemeClr val="dk1"/>
              </a:solidFill>
              <a:latin typeface="Comic Sans MS"/>
              <a:ea typeface="Comic Sans MS"/>
              <a:cs typeface="Comic Sans MS"/>
              <a:sym typeface="Comic Sans MS"/>
            </a:endParaRPr>
          </a:p>
          <a:p>
            <a:pPr indent="-292100" lvl="1" marL="914400" marR="0" rtl="0" algn="l">
              <a:lnSpc>
                <a:spcPct val="115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Se especifica un nombre para el volumen.</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Helvetica Neue"/>
              <a:buChar char="●"/>
            </a:pPr>
            <a:r>
              <a:rPr b="1" i="0" lang="es-ES" sz="1000" u="none" cap="none" strike="noStrike">
                <a:solidFill>
                  <a:schemeClr val="dk1"/>
                </a:solidFill>
                <a:latin typeface="Comic Sans MS"/>
                <a:ea typeface="Comic Sans MS"/>
                <a:cs typeface="Comic Sans MS"/>
                <a:sym typeface="Comic Sans MS"/>
              </a:rPr>
              <a:t>Volúmenes temporales:</a:t>
            </a:r>
            <a:r>
              <a:rPr b="0" i="0" lang="es-ES" sz="1000" u="none" cap="none" strike="noStrike">
                <a:solidFill>
                  <a:schemeClr val="dk1"/>
                </a:solidFill>
                <a:latin typeface="Comic Sans MS"/>
                <a:ea typeface="Comic Sans MS"/>
                <a:cs typeface="Comic Sans MS"/>
                <a:sym typeface="Comic Sans MS"/>
              </a:rPr>
              <a:t> </a:t>
            </a:r>
            <a:endParaRPr b="0" i="0" sz="1000" u="none" cap="none" strike="noStrike">
              <a:solidFill>
                <a:schemeClr val="dk1"/>
              </a:solidFill>
              <a:latin typeface="Comic Sans MS"/>
              <a:ea typeface="Comic Sans MS"/>
              <a:cs typeface="Comic Sans MS"/>
              <a:sym typeface="Comic Sans MS"/>
            </a:endParaRPr>
          </a:p>
          <a:p>
            <a:pPr indent="-292100" lvl="1" marL="914400" marR="0" rtl="0" algn="l">
              <a:lnSpc>
                <a:spcPct val="115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Se crea un volumen temporal que se elimina automáticamente cuando el contenedor se detiene.</a:t>
            </a:r>
            <a:endParaRPr b="0" i="0" sz="1000" u="none" cap="none" strike="noStrike">
              <a:solidFill>
                <a:schemeClr val="dk1"/>
              </a:solidFill>
              <a:latin typeface="Comic Sans MS"/>
              <a:ea typeface="Comic Sans MS"/>
              <a:cs typeface="Comic Sans MS"/>
              <a:sym typeface="Comic Sans MS"/>
            </a:endParaRPr>
          </a:p>
          <a:p>
            <a:pPr indent="-292100" lvl="1" marL="914400" marR="0" rtl="0" algn="l">
              <a:lnSpc>
                <a:spcPct val="115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Se puede utilizar para datos temporales que no necesitan ser persistidos.</a:t>
            </a:r>
            <a:endParaRPr b="0" i="0" sz="1000" u="none" cap="none" strike="noStrike">
              <a:solidFill>
                <a:schemeClr val="dk1"/>
              </a:solidFill>
              <a:latin typeface="Comic Sans MS"/>
              <a:ea typeface="Comic Sans MS"/>
              <a:cs typeface="Comic Sans MS"/>
              <a:sym typeface="Comic Sans MS"/>
            </a:endParaRPr>
          </a:p>
          <a:p>
            <a:pPr indent="0" lvl="0" marL="0" marR="0" rtl="0" algn="l">
              <a:lnSpc>
                <a:spcPct val="115000"/>
              </a:lnSpc>
              <a:spcBef>
                <a:spcPts val="1200"/>
              </a:spcBef>
              <a:spcAft>
                <a:spcPts val="0"/>
              </a:spcAft>
              <a:buClr>
                <a:srgbClr val="000000"/>
              </a:buClr>
              <a:buSzPts val="900"/>
              <a:buFont typeface="Arial"/>
              <a:buNone/>
            </a:pPr>
            <a:r>
              <a:rPr b="1" i="0" lang="es-ES" sz="1000" u="none" cap="none" strike="noStrike">
                <a:solidFill>
                  <a:schemeClr val="dk1"/>
                </a:solidFill>
                <a:latin typeface="Comic Sans MS"/>
                <a:ea typeface="Comic Sans MS"/>
                <a:cs typeface="Comic Sans MS"/>
                <a:sym typeface="Comic Sans MS"/>
              </a:rPr>
              <a:t>Mejores prácticas para usar volúmenes de Docker</a:t>
            </a:r>
            <a:endParaRPr b="1"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120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Utilice nombres descriptivos para los volúmenes.</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Almacene los datos confidenciales en volúmenes de datos.</a:t>
            </a:r>
            <a:endParaRPr b="0" i="0" sz="1000" u="none" cap="none" strike="noStrike">
              <a:solidFill>
                <a:schemeClr val="dk1"/>
              </a:solidFill>
              <a:latin typeface="Comic Sans MS"/>
              <a:ea typeface="Comic Sans MS"/>
              <a:cs typeface="Comic Sans MS"/>
              <a:sym typeface="Comic Sans MS"/>
            </a:endParaRPr>
          </a:p>
          <a:p>
            <a:pPr indent="-292100" lvl="0" marL="457200" marR="0" rtl="0" algn="l">
              <a:lnSpc>
                <a:spcPct val="115000"/>
              </a:lnSpc>
              <a:spcBef>
                <a:spcPts val="0"/>
              </a:spcBef>
              <a:spcAft>
                <a:spcPts val="0"/>
              </a:spcAft>
              <a:buClr>
                <a:schemeClr val="dk1"/>
              </a:buClr>
              <a:buSzPts val="1000"/>
              <a:buFont typeface="Comic Sans MS"/>
              <a:buChar char="●"/>
            </a:pPr>
            <a:r>
              <a:rPr b="0" i="0" lang="es-ES" sz="1000" u="none" cap="none" strike="noStrike">
                <a:solidFill>
                  <a:schemeClr val="dk1"/>
                </a:solidFill>
                <a:latin typeface="Comic Sans MS"/>
                <a:ea typeface="Comic Sans MS"/>
                <a:cs typeface="Comic Sans MS"/>
                <a:sym typeface="Comic Sans MS"/>
              </a:rPr>
              <a:t>Realice copias de seguridad de los volúmenes con regularidad.</a:t>
            </a:r>
            <a:endParaRPr b="1" i="0" sz="105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d56a3e97c8_0_193">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ES" sz="2900" u="none" cap="none" strike="noStrike">
                <a:solidFill>
                  <a:srgbClr val="1871C2"/>
                </a:solidFill>
                <a:latin typeface="Comic Sans MS"/>
                <a:ea typeface="Comic Sans MS"/>
                <a:cs typeface="Comic Sans MS"/>
                <a:sym typeface="Comic Sans MS"/>
              </a:rPr>
              <a:t>Volúmenes de Docker</a:t>
            </a:r>
            <a:endParaRPr b="0" i="0" sz="1800" u="none" cap="none" strike="noStrike">
              <a:solidFill>
                <a:srgbClr val="1871C2"/>
              </a:solidFill>
              <a:latin typeface="Comic Sans MS"/>
              <a:ea typeface="Comic Sans MS"/>
              <a:cs typeface="Comic Sans MS"/>
              <a:sym typeface="Comic Sans MS"/>
            </a:endParaRPr>
          </a:p>
        </p:txBody>
      </p:sp>
      <p:pic>
        <p:nvPicPr>
          <p:cNvPr id="640" name="Google Shape;640;g2d56a3e97c8_0_193"/>
          <p:cNvPicPr preferRelativeResize="0"/>
          <p:nvPr/>
        </p:nvPicPr>
        <p:blipFill rotWithShape="1">
          <a:blip r:embed="rId4">
            <a:alphaModFix/>
          </a:blip>
          <a:srcRect b="0" l="0" r="0" t="0"/>
          <a:stretch/>
        </p:blipFill>
        <p:spPr>
          <a:xfrm>
            <a:off x="1066800" y="869450"/>
            <a:ext cx="7349476" cy="2064125"/>
          </a:xfrm>
          <a:prstGeom prst="rect">
            <a:avLst/>
          </a:prstGeom>
          <a:noFill/>
          <a:ln>
            <a:noFill/>
          </a:ln>
        </p:spPr>
      </p:pic>
      <p:pic>
        <p:nvPicPr>
          <p:cNvPr id="641" name="Google Shape;641;g2d56a3e97c8_0_193"/>
          <p:cNvPicPr preferRelativeResize="0"/>
          <p:nvPr/>
        </p:nvPicPr>
        <p:blipFill rotWithShape="1">
          <a:blip r:embed="rId5">
            <a:alphaModFix/>
          </a:blip>
          <a:srcRect b="0" l="0" r="0" t="0"/>
          <a:stretch/>
        </p:blipFill>
        <p:spPr>
          <a:xfrm>
            <a:off x="2853475" y="3093725"/>
            <a:ext cx="3120825" cy="1918375"/>
          </a:xfrm>
          <a:prstGeom prst="rect">
            <a:avLst/>
          </a:prstGeom>
          <a:noFill/>
          <a:ln>
            <a:noFill/>
          </a:ln>
        </p:spPr>
      </p:pic>
      <p:sp>
        <p:nvSpPr>
          <p:cNvPr id="642" name="Google Shape;642;g2d56a3e97c8_0_193"/>
          <p:cNvSpPr txBox="1"/>
          <p:nvPr/>
        </p:nvSpPr>
        <p:spPr>
          <a:xfrm>
            <a:off x="6088375" y="3566150"/>
            <a:ext cx="1257300" cy="73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500"/>
              </a:spcAft>
              <a:buClr>
                <a:srgbClr val="000000"/>
              </a:buClr>
              <a:buSzPts val="800"/>
              <a:buFont typeface="Arial"/>
              <a:buNone/>
            </a:pPr>
            <a:r>
              <a:rPr b="0" i="0" lang="es-ES" sz="800" u="none" cap="none" strike="noStrike">
                <a:solidFill>
                  <a:srgbClr val="FFFFFF"/>
                </a:solidFill>
                <a:highlight>
                  <a:srgbClr val="099CEC"/>
                </a:highlight>
                <a:latin typeface="Helvetica Neue"/>
                <a:ea typeface="Helvetica Neue"/>
                <a:cs typeface="Helvetica Neue"/>
                <a:sym typeface="Helvetica Neue"/>
              </a:rPr>
              <a:t>Esta funcionalidad solo está disponible si ejecuta Docker en Linux.</a:t>
            </a:r>
            <a:endParaRPr b="0" i="0" sz="800" u="none" cap="none" strike="noStrike">
              <a:solidFill>
                <a:srgbClr val="FFFFFF"/>
              </a:solidFill>
              <a:highlight>
                <a:srgbClr val="099CEC"/>
              </a:highlight>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2d56a3e97c8_0_180">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Volumen type=volumen</a:t>
            </a:r>
            <a:endParaRPr b="0" i="0" sz="1800" u="none" cap="none" strike="noStrike">
              <a:solidFill>
                <a:srgbClr val="1871C2"/>
              </a:solidFill>
              <a:latin typeface="Comic Sans MS"/>
              <a:ea typeface="Comic Sans MS"/>
              <a:cs typeface="Comic Sans MS"/>
              <a:sym typeface="Comic Sans MS"/>
            </a:endParaRPr>
          </a:p>
        </p:txBody>
      </p:sp>
      <p:pic>
        <p:nvPicPr>
          <p:cNvPr id="648" name="Google Shape;648;g2d56a3e97c8_0_180"/>
          <p:cNvPicPr preferRelativeResize="0"/>
          <p:nvPr/>
        </p:nvPicPr>
        <p:blipFill>
          <a:blip r:embed="rId4">
            <a:alphaModFix/>
          </a:blip>
          <a:stretch>
            <a:fillRect/>
          </a:stretch>
        </p:blipFill>
        <p:spPr>
          <a:xfrm>
            <a:off x="1738313" y="1073350"/>
            <a:ext cx="5667375" cy="3486150"/>
          </a:xfrm>
          <a:prstGeom prst="rect">
            <a:avLst/>
          </a:prstGeom>
          <a:noFill/>
          <a:ln>
            <a:noFill/>
          </a:ln>
        </p:spPr>
      </p:pic>
      <p:sp>
        <p:nvSpPr>
          <p:cNvPr id="649" name="Google Shape;649;g2d56a3e97c8_0_180"/>
          <p:cNvSpPr txBox="1"/>
          <p:nvPr/>
        </p:nvSpPr>
        <p:spPr>
          <a:xfrm>
            <a:off x="3783163" y="4559500"/>
            <a:ext cx="1577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2"/>
                </a:solidFill>
              </a:rPr>
              <a:t>type=volume</a:t>
            </a:r>
            <a:endParaRPr sz="1800">
              <a:solidFill>
                <a:schemeClr val="dk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2d56a3e97c8_0_216">
            <a:hlinkClick r:id="rId3"/>
          </p:cNvPr>
          <p:cNvSpPr txBox="1"/>
          <p:nvPr/>
        </p:nvSpPr>
        <p:spPr>
          <a:xfrm>
            <a:off x="410721" y="3906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Volumen type=volumen</a:t>
            </a:r>
            <a:endParaRPr b="0" i="0" sz="1800" u="none" cap="none" strike="noStrike">
              <a:solidFill>
                <a:srgbClr val="1871C2"/>
              </a:solidFill>
              <a:latin typeface="Comic Sans MS"/>
              <a:ea typeface="Comic Sans MS"/>
              <a:cs typeface="Comic Sans MS"/>
              <a:sym typeface="Comic Sans MS"/>
            </a:endParaRPr>
          </a:p>
        </p:txBody>
      </p:sp>
      <p:sp>
        <p:nvSpPr>
          <p:cNvPr id="655" name="Google Shape;655;g2d56a3e97c8_0_216"/>
          <p:cNvSpPr txBox="1"/>
          <p:nvPr/>
        </p:nvSpPr>
        <p:spPr>
          <a:xfrm>
            <a:off x="233400" y="1145575"/>
            <a:ext cx="89106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Los volúmenes son más fáciles de respaldar o migrar que los montajes bind.</a:t>
            </a:r>
            <a:endParaRPr sz="1500">
              <a:latin typeface="Comic Sans MS"/>
              <a:ea typeface="Comic Sans MS"/>
              <a:cs typeface="Comic Sans MS"/>
              <a:sym typeface="Comic Sans MS"/>
            </a:endParaRPr>
          </a:p>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Puede gestionar los volúmenes mediante comandos de la CLI de Docker o la API de Docker.</a:t>
            </a:r>
            <a:endParaRPr sz="1500">
              <a:latin typeface="Comic Sans MS"/>
              <a:ea typeface="Comic Sans MS"/>
              <a:cs typeface="Comic Sans MS"/>
              <a:sym typeface="Comic Sans MS"/>
            </a:endParaRPr>
          </a:p>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Los volúmenes funcionan tanto en contenedores Linux como Windows.</a:t>
            </a:r>
            <a:endParaRPr sz="1500">
              <a:latin typeface="Comic Sans MS"/>
              <a:ea typeface="Comic Sans MS"/>
              <a:cs typeface="Comic Sans MS"/>
              <a:sym typeface="Comic Sans MS"/>
            </a:endParaRPr>
          </a:p>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Los volúmenes pueden compartirse de forma más segura entre varios contenedores.</a:t>
            </a:r>
            <a:endParaRPr sz="1500">
              <a:latin typeface="Comic Sans MS"/>
              <a:ea typeface="Comic Sans MS"/>
              <a:cs typeface="Comic Sans MS"/>
              <a:sym typeface="Comic Sans MS"/>
            </a:endParaRPr>
          </a:p>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Los controladores de volumen permiten almacenar volúmenes en hosts remotos o proveedores de nube, cifrar el contenido de los volúmenes o añadir otras funciones.</a:t>
            </a:r>
            <a:endParaRPr sz="1500">
              <a:latin typeface="Comic Sans MS"/>
              <a:ea typeface="Comic Sans MS"/>
              <a:cs typeface="Comic Sans MS"/>
              <a:sym typeface="Comic Sans MS"/>
            </a:endParaRPr>
          </a:p>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Los nuevos volúmenes pueden tener su contenido pre-poblado por un contenedor.</a:t>
            </a:r>
            <a:endParaRPr sz="1500">
              <a:latin typeface="Comic Sans MS"/>
              <a:ea typeface="Comic Sans MS"/>
              <a:cs typeface="Comic Sans MS"/>
              <a:sym typeface="Comic Sans MS"/>
            </a:endParaRPr>
          </a:p>
          <a:p>
            <a:pPr indent="-323850" lvl="0" marL="457200" rtl="0" algn="l">
              <a:lnSpc>
                <a:spcPct val="115000"/>
              </a:lnSpc>
              <a:spcBef>
                <a:spcPts val="0"/>
              </a:spcBef>
              <a:spcAft>
                <a:spcPts val="0"/>
              </a:spcAft>
              <a:buSzPts val="1500"/>
              <a:buFont typeface="Comic Sans MS"/>
              <a:buChar char="●"/>
            </a:pPr>
            <a:r>
              <a:rPr lang="es-ES" sz="1500">
                <a:latin typeface="Comic Sans MS"/>
                <a:ea typeface="Comic Sans MS"/>
                <a:cs typeface="Comic Sans MS"/>
                <a:sym typeface="Comic Sans MS"/>
              </a:rPr>
              <a:t>Los volúmenes en Docker Desktop tienen un rendimiento mucho mayor que los montajes bind desde hosts Mac y Windows.</a:t>
            </a:r>
            <a:endParaRPr sz="1500">
              <a:latin typeface="Comic Sans MS"/>
              <a:ea typeface="Comic Sans MS"/>
              <a:cs typeface="Comic Sans MS"/>
              <a:sym typeface="Comic Sans MS"/>
            </a:endParaRPr>
          </a:p>
        </p:txBody>
      </p:sp>
      <p:sp>
        <p:nvSpPr>
          <p:cNvPr id="656" name="Google Shape;656;g2d56a3e97c8_0_216"/>
          <p:cNvSpPr txBox="1"/>
          <p:nvPr/>
        </p:nvSpPr>
        <p:spPr>
          <a:xfrm>
            <a:off x="368550" y="3809100"/>
            <a:ext cx="864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a:latin typeface="Comic Sans MS"/>
                <a:ea typeface="Comic Sans MS"/>
                <a:cs typeface="Comic Sans MS"/>
                <a:sym typeface="Comic Sans MS"/>
              </a:rPr>
              <a:t>Además, los volúmenes son a menudo una mejor opción que la persistencia de datos en la capa de escritura de un contenedor, porque un volumen no aumenta el tamaño de los contenedores que lo utilizan, y el contenido del volumen existe fuera del ciclo de vida de un contenedor determinado.</a:t>
            </a:r>
            <a:endParaRPr>
              <a:latin typeface="Comic Sans MS"/>
              <a:ea typeface="Comic Sans MS"/>
              <a:cs typeface="Comic Sans MS"/>
              <a:sym typeface="Comic Sans M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d56a3e97c8_0_233"/>
          <p:cNvSpPr txBox="1"/>
          <p:nvPr/>
        </p:nvSpPr>
        <p:spPr>
          <a:xfrm>
            <a:off x="2693700" y="2202300"/>
            <a:ext cx="3756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600"/>
              </a:spcAft>
              <a:buClr>
                <a:srgbClr val="000000"/>
              </a:buClr>
              <a:buSzPts val="3600"/>
              <a:buFont typeface="Arial"/>
              <a:buNone/>
            </a:pPr>
            <a:r>
              <a:rPr b="1" lang="es-ES" sz="3600">
                <a:solidFill>
                  <a:srgbClr val="1871C2"/>
                </a:solidFill>
                <a:highlight>
                  <a:srgbClr val="FFFFFF"/>
                </a:highlight>
                <a:latin typeface="Comic Sans MS"/>
                <a:ea typeface="Comic Sans MS"/>
                <a:cs typeface="Comic Sans MS"/>
                <a:sym typeface="Comic Sans MS"/>
              </a:rPr>
              <a:t>Práctica</a:t>
            </a:r>
            <a:r>
              <a:rPr b="1" lang="es-ES" sz="3600">
                <a:solidFill>
                  <a:srgbClr val="1871C2"/>
                </a:solidFill>
                <a:highlight>
                  <a:srgbClr val="FFFFFF"/>
                </a:highlight>
                <a:latin typeface="Comic Sans MS"/>
                <a:ea typeface="Comic Sans MS"/>
                <a:cs typeface="Comic Sans MS"/>
                <a:sym typeface="Comic Sans MS"/>
              </a:rPr>
              <a:t> </a:t>
            </a:r>
            <a:r>
              <a:rPr b="1" lang="es-ES" sz="3600">
                <a:solidFill>
                  <a:srgbClr val="1871C2"/>
                </a:solidFill>
                <a:highlight>
                  <a:srgbClr val="FFFFFF"/>
                </a:highlight>
                <a:latin typeface="Comic Sans MS"/>
                <a:ea typeface="Comic Sans MS"/>
                <a:cs typeface="Comic Sans MS"/>
                <a:sym typeface="Comic Sans MS"/>
              </a:rPr>
              <a:t>volume</a:t>
            </a:r>
            <a:endParaRPr b="1" i="0" sz="3600" u="none" cap="none" strike="noStrike">
              <a:solidFill>
                <a:srgbClr val="1871C2"/>
              </a:solidFill>
              <a:highlight>
                <a:srgbClr val="FFFFFF"/>
              </a:highlight>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d4ccab47e3_0_211"/>
          <p:cNvSpPr txBox="1"/>
          <p:nvPr/>
        </p:nvSpPr>
        <p:spPr>
          <a:xfrm>
            <a:off x="263200" y="271025"/>
            <a:ext cx="7540800" cy="6537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Clr>
                <a:schemeClr val="dk1"/>
              </a:buClr>
              <a:buSzPts val="1100"/>
              <a:buFont typeface="Arial"/>
              <a:buNone/>
            </a:pPr>
            <a:r>
              <a:rPr b="1" lang="es-ES" sz="3000">
                <a:solidFill>
                  <a:srgbClr val="1871C2"/>
                </a:solidFill>
                <a:latin typeface="Comic Sans MS"/>
                <a:ea typeface="Comic Sans MS"/>
                <a:cs typeface="Comic Sans MS"/>
                <a:sym typeface="Comic Sans MS"/>
              </a:rPr>
              <a:t>Virtualización vs Contenerización</a:t>
            </a:r>
            <a:endParaRPr b="0" i="0" sz="2800" u="none" cap="none" strike="noStrike">
              <a:solidFill>
                <a:srgbClr val="1871C2"/>
              </a:solidFill>
              <a:latin typeface="Comic Sans MS"/>
              <a:ea typeface="Comic Sans MS"/>
              <a:cs typeface="Comic Sans MS"/>
              <a:sym typeface="Comic Sans MS"/>
            </a:endParaRPr>
          </a:p>
        </p:txBody>
      </p:sp>
      <p:pic>
        <p:nvPicPr>
          <p:cNvPr id="122" name="Google Shape;122;g2d4ccab47e3_0_211"/>
          <p:cNvPicPr preferRelativeResize="0"/>
          <p:nvPr/>
        </p:nvPicPr>
        <p:blipFill>
          <a:blip r:embed="rId3">
            <a:alphaModFix/>
          </a:blip>
          <a:stretch>
            <a:fillRect/>
          </a:stretch>
        </p:blipFill>
        <p:spPr>
          <a:xfrm>
            <a:off x="1441800" y="871225"/>
            <a:ext cx="6260401" cy="4163401"/>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d56a3e97c8_0_207">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Volumen type=bind</a:t>
            </a:r>
            <a:endParaRPr b="0" i="0" sz="1800" u="none" cap="none" strike="noStrike">
              <a:solidFill>
                <a:srgbClr val="1871C2"/>
              </a:solidFill>
              <a:latin typeface="Comic Sans MS"/>
              <a:ea typeface="Comic Sans MS"/>
              <a:cs typeface="Comic Sans MS"/>
              <a:sym typeface="Comic Sans MS"/>
            </a:endParaRPr>
          </a:p>
        </p:txBody>
      </p:sp>
      <p:pic>
        <p:nvPicPr>
          <p:cNvPr id="667" name="Google Shape;667;g2d56a3e97c8_0_207"/>
          <p:cNvPicPr preferRelativeResize="0"/>
          <p:nvPr/>
        </p:nvPicPr>
        <p:blipFill>
          <a:blip r:embed="rId4">
            <a:alphaModFix/>
          </a:blip>
          <a:stretch>
            <a:fillRect/>
          </a:stretch>
        </p:blipFill>
        <p:spPr>
          <a:xfrm>
            <a:off x="1757363" y="1111950"/>
            <a:ext cx="5629275" cy="3495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d56a3e97c8_0_252">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Volumen type=bind</a:t>
            </a:r>
            <a:endParaRPr b="0" i="0" sz="1800" u="none" cap="none" strike="noStrike">
              <a:solidFill>
                <a:srgbClr val="1871C2"/>
              </a:solidFill>
              <a:latin typeface="Comic Sans MS"/>
              <a:ea typeface="Comic Sans MS"/>
              <a:cs typeface="Comic Sans MS"/>
              <a:sym typeface="Comic Sans MS"/>
            </a:endParaRPr>
          </a:p>
        </p:txBody>
      </p:sp>
      <p:sp>
        <p:nvSpPr>
          <p:cNvPr id="673" name="Google Shape;673;g2d56a3e97c8_0_252"/>
          <p:cNvSpPr txBox="1"/>
          <p:nvPr/>
        </p:nvSpPr>
        <p:spPr>
          <a:xfrm>
            <a:off x="258325" y="1016875"/>
            <a:ext cx="88206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Los montajes bind tienen una funcionalidad limitada en comparación con los volúmenes. Cuando se utiliza un montaje bind, un archivo o directorio de la máquina host se enlaza en un contenedor. El archivo o directorio es referenciado por su ruta absoluta en la máquina host.</a:t>
            </a:r>
            <a:endParaRPr sz="1600">
              <a:latin typeface="Comic Sans MS"/>
              <a:ea typeface="Comic Sans MS"/>
              <a:cs typeface="Comic Sans MS"/>
              <a:sym typeface="Comic Sans MS"/>
            </a:endParaRPr>
          </a:p>
        </p:txBody>
      </p:sp>
      <p:sp>
        <p:nvSpPr>
          <p:cNvPr id="674" name="Google Shape;674;g2d56a3e97c8_0_252"/>
          <p:cNvSpPr txBox="1"/>
          <p:nvPr/>
        </p:nvSpPr>
        <p:spPr>
          <a:xfrm>
            <a:off x="245400" y="2348825"/>
            <a:ext cx="86532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No es necesario que el archivo o directorio ya exista en el host Docker. Se crea bajo demanda si aún no existe. Los montajes Bind son muy eficaces, pero dependen de que el sistema de archivos de la máquina anfitriona disponga de una estructura de directorios específica.</a:t>
            </a:r>
            <a:endParaRPr sz="1600">
              <a:latin typeface="Comic Sans MS"/>
              <a:ea typeface="Comic Sans MS"/>
              <a:cs typeface="Comic Sans MS"/>
              <a:sym typeface="Comic Sans MS"/>
            </a:endParaRPr>
          </a:p>
        </p:txBody>
      </p:sp>
      <p:sp>
        <p:nvSpPr>
          <p:cNvPr id="675" name="Google Shape;675;g2d56a3e97c8_0_252"/>
          <p:cNvSpPr txBox="1"/>
          <p:nvPr/>
        </p:nvSpPr>
        <p:spPr>
          <a:xfrm>
            <a:off x="245400" y="3939775"/>
            <a:ext cx="8653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Estos no se pueden administrar mediantes comandos de Docker</a:t>
            </a:r>
            <a:endParaRPr sz="1600">
              <a:latin typeface="Comic Sans MS"/>
              <a:ea typeface="Comic Sans MS"/>
              <a:cs typeface="Comic Sans MS"/>
              <a:sym typeface="Comic Sans M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d56a3e97c8_0_237"/>
          <p:cNvSpPr txBox="1"/>
          <p:nvPr/>
        </p:nvSpPr>
        <p:spPr>
          <a:xfrm>
            <a:off x="2738700" y="2202300"/>
            <a:ext cx="3263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600"/>
              </a:spcAft>
              <a:buClr>
                <a:srgbClr val="000000"/>
              </a:buClr>
              <a:buSzPts val="3600"/>
              <a:buFont typeface="Arial"/>
              <a:buNone/>
            </a:pPr>
            <a:r>
              <a:rPr b="1" lang="es-ES" sz="3600">
                <a:solidFill>
                  <a:srgbClr val="1871C2"/>
                </a:solidFill>
                <a:highlight>
                  <a:srgbClr val="FFFFFF"/>
                </a:highlight>
                <a:latin typeface="Comic Sans MS"/>
                <a:ea typeface="Comic Sans MS"/>
                <a:cs typeface="Comic Sans MS"/>
                <a:sym typeface="Comic Sans MS"/>
              </a:rPr>
              <a:t>Práctica bind</a:t>
            </a:r>
            <a:endParaRPr b="1" i="0" sz="3600" u="none" cap="none" strike="noStrike">
              <a:solidFill>
                <a:srgbClr val="1871C2"/>
              </a:solidFill>
              <a:highlight>
                <a:srgbClr val="FFFFFF"/>
              </a:highlight>
              <a:latin typeface="Comic Sans MS"/>
              <a:ea typeface="Comic Sans MS"/>
              <a:cs typeface="Comic Sans MS"/>
              <a:sym typeface="Comic Sans M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d56a3e97c8_0_200"/>
          <p:cNvSpPr txBox="1"/>
          <p:nvPr/>
        </p:nvSpPr>
        <p:spPr>
          <a:xfrm>
            <a:off x="7616725" y="1971475"/>
            <a:ext cx="1257300" cy="73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500"/>
              </a:spcAft>
              <a:buClr>
                <a:srgbClr val="000000"/>
              </a:buClr>
              <a:buSzPts val="800"/>
              <a:buFont typeface="Arial"/>
              <a:buNone/>
            </a:pPr>
            <a:r>
              <a:rPr b="0" i="0" lang="es-ES" sz="800" u="none" cap="none" strike="noStrike">
                <a:solidFill>
                  <a:srgbClr val="FFFFFF"/>
                </a:solidFill>
                <a:highlight>
                  <a:srgbClr val="099CEC"/>
                </a:highlight>
                <a:latin typeface="Helvetica Neue"/>
                <a:ea typeface="Helvetica Neue"/>
                <a:cs typeface="Helvetica Neue"/>
                <a:sym typeface="Helvetica Neue"/>
              </a:rPr>
              <a:t>Esta funcionalidad solo está disponible si ejecuta Docker en Linux.</a:t>
            </a:r>
            <a:endParaRPr b="0" i="0" sz="800" u="none" cap="none" strike="noStrike">
              <a:solidFill>
                <a:srgbClr val="FFFFFF"/>
              </a:solidFill>
              <a:highlight>
                <a:srgbClr val="099CEC"/>
              </a:highlight>
              <a:latin typeface="Helvetica Neue"/>
              <a:ea typeface="Helvetica Neue"/>
              <a:cs typeface="Helvetica Neue"/>
              <a:sym typeface="Helvetica Neue"/>
            </a:endParaRPr>
          </a:p>
        </p:txBody>
      </p:sp>
      <p:sp>
        <p:nvSpPr>
          <p:cNvPr id="686" name="Google Shape;686;g2d56a3e97c8_0_200">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Volumen type=tmpfs</a:t>
            </a:r>
            <a:endParaRPr b="0" i="0" sz="1800" u="none" cap="none" strike="noStrike">
              <a:solidFill>
                <a:srgbClr val="1871C2"/>
              </a:solidFill>
              <a:latin typeface="Comic Sans MS"/>
              <a:ea typeface="Comic Sans MS"/>
              <a:cs typeface="Comic Sans MS"/>
              <a:sym typeface="Comic Sans MS"/>
            </a:endParaRPr>
          </a:p>
        </p:txBody>
      </p:sp>
      <p:pic>
        <p:nvPicPr>
          <p:cNvPr id="687" name="Google Shape;687;g2d56a3e97c8_0_200"/>
          <p:cNvPicPr preferRelativeResize="0"/>
          <p:nvPr/>
        </p:nvPicPr>
        <p:blipFill>
          <a:blip r:embed="rId4">
            <a:alphaModFix/>
          </a:blip>
          <a:stretch>
            <a:fillRect/>
          </a:stretch>
        </p:blipFill>
        <p:spPr>
          <a:xfrm>
            <a:off x="1638300" y="1088700"/>
            <a:ext cx="5867400" cy="3448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d56a3e97c8_0_262">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lang="es-ES" sz="2900">
                <a:solidFill>
                  <a:srgbClr val="1871C2"/>
                </a:solidFill>
                <a:latin typeface="Comic Sans MS"/>
                <a:ea typeface="Comic Sans MS"/>
                <a:cs typeface="Comic Sans MS"/>
                <a:sym typeface="Comic Sans MS"/>
              </a:rPr>
              <a:t>Volumen type=tmpfs</a:t>
            </a:r>
            <a:endParaRPr b="0" i="0" sz="1800" u="none" cap="none" strike="noStrike">
              <a:solidFill>
                <a:srgbClr val="1871C2"/>
              </a:solidFill>
              <a:latin typeface="Comic Sans MS"/>
              <a:ea typeface="Comic Sans MS"/>
              <a:cs typeface="Comic Sans MS"/>
              <a:sym typeface="Comic Sans MS"/>
            </a:endParaRPr>
          </a:p>
        </p:txBody>
      </p:sp>
      <p:sp>
        <p:nvSpPr>
          <p:cNvPr id="693" name="Google Shape;693;g2d56a3e97c8_0_262"/>
          <p:cNvSpPr txBox="1"/>
          <p:nvPr/>
        </p:nvSpPr>
        <p:spPr>
          <a:xfrm>
            <a:off x="275100" y="1116050"/>
            <a:ext cx="8593800" cy="3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Los volúmenes y los montajes bind te permiten compartir archivos entre la máquina anfitriona y el contenedor para que puedas conservar los datos incluso después de que se detenga el contenedor.</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Si ejecutas Docker en Linux, tienes una tercera opción: los montajes tmpfs. Cuando creas un contenedor con un montaje tmpfs, el contenedor puede crear archivos fuera de la capa de escritura del contenedor.</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A diferencia de los volúmenes y los montajes bind, un montaje tmpfs es temporal, y sólo persiste en la memoria del host. Cuando el contenedor se detiene, el montaje tmpfs se elimina, y los archivos escritos allí no se conservarán.</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t/>
            </a:r>
            <a:endParaRPr sz="1600">
              <a:latin typeface="Comic Sans MS"/>
              <a:ea typeface="Comic Sans MS"/>
              <a:cs typeface="Comic Sans MS"/>
              <a:sym typeface="Comic Sans MS"/>
            </a:endParaRPr>
          </a:p>
          <a:p>
            <a:pPr indent="0" lvl="0" marL="0" rtl="0" algn="l">
              <a:lnSpc>
                <a:spcPct val="115000"/>
              </a:lnSpc>
              <a:spcBef>
                <a:spcPts val="0"/>
              </a:spcBef>
              <a:spcAft>
                <a:spcPts val="0"/>
              </a:spcAft>
              <a:buNone/>
            </a:pPr>
            <a:r>
              <a:rPr lang="es-ES" sz="1600">
                <a:latin typeface="Comic Sans MS"/>
                <a:ea typeface="Comic Sans MS"/>
                <a:cs typeface="Comic Sans MS"/>
                <a:sym typeface="Comic Sans MS"/>
              </a:rPr>
              <a:t>No se pueden compartir entre contenedores</a:t>
            </a:r>
            <a:endParaRPr sz="1600">
              <a:latin typeface="Comic Sans MS"/>
              <a:ea typeface="Comic Sans MS"/>
              <a:cs typeface="Comic Sans MS"/>
              <a:sym typeface="Comic Sans M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2d56a3e97c8_0_269"/>
          <p:cNvSpPr txBox="1"/>
          <p:nvPr/>
        </p:nvSpPr>
        <p:spPr>
          <a:xfrm>
            <a:off x="2839350" y="2202300"/>
            <a:ext cx="3465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600"/>
              </a:spcAft>
              <a:buClr>
                <a:srgbClr val="000000"/>
              </a:buClr>
              <a:buSzPts val="3600"/>
              <a:buFont typeface="Arial"/>
              <a:buNone/>
            </a:pPr>
            <a:r>
              <a:rPr b="1" lang="es-ES" sz="3600">
                <a:solidFill>
                  <a:srgbClr val="1871C2"/>
                </a:solidFill>
                <a:highlight>
                  <a:srgbClr val="FFFFFF"/>
                </a:highlight>
                <a:latin typeface="Comic Sans MS"/>
                <a:ea typeface="Comic Sans MS"/>
                <a:cs typeface="Comic Sans MS"/>
                <a:sym typeface="Comic Sans MS"/>
              </a:rPr>
              <a:t>Práctica tmpfs</a:t>
            </a:r>
            <a:endParaRPr b="1" i="0" sz="3600" u="none" cap="none" strike="noStrike">
              <a:solidFill>
                <a:srgbClr val="1871C2"/>
              </a:solidFill>
              <a:highlight>
                <a:srgbClr val="FFFFFF"/>
              </a:highlight>
              <a:latin typeface="Comic Sans MS"/>
              <a:ea typeface="Comic Sans MS"/>
              <a:cs typeface="Comic Sans MS"/>
              <a:sym typeface="Comic Sans M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c306e383b8_0_116">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900"/>
              <a:buFont typeface="Arial"/>
              <a:buNone/>
            </a:pPr>
            <a:r>
              <a:rPr b="1" i="0" lang="es-ES" sz="2900" u="none" cap="none" strike="noStrike">
                <a:solidFill>
                  <a:srgbClr val="1871C2"/>
                </a:solidFill>
                <a:latin typeface="Comic Sans MS"/>
                <a:ea typeface="Comic Sans MS"/>
                <a:cs typeface="Comic Sans MS"/>
                <a:sym typeface="Comic Sans MS"/>
              </a:rPr>
              <a:t>Volúmenes de Docker</a:t>
            </a:r>
            <a:endParaRPr b="0" i="0" sz="1800" u="none" cap="none" strike="noStrike">
              <a:solidFill>
                <a:srgbClr val="1871C2"/>
              </a:solidFill>
              <a:latin typeface="Comic Sans MS"/>
              <a:ea typeface="Comic Sans MS"/>
              <a:cs typeface="Comic Sans MS"/>
              <a:sym typeface="Comic Sans MS"/>
            </a:endParaRPr>
          </a:p>
        </p:txBody>
      </p:sp>
      <p:sp>
        <p:nvSpPr>
          <p:cNvPr id="704" name="Google Shape;704;g2c306e383b8_0_116"/>
          <p:cNvSpPr txBox="1"/>
          <p:nvPr/>
        </p:nvSpPr>
        <p:spPr>
          <a:xfrm>
            <a:off x="258325" y="2383325"/>
            <a:ext cx="513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u="sng">
                <a:solidFill>
                  <a:schemeClr val="hlink"/>
                </a:solidFill>
                <a:hlinkClick r:id="rId4"/>
              </a:rPr>
              <a:t>https://docs.docker.com/engine/storage/volumes/</a:t>
            </a:r>
            <a:endParaRPr/>
          </a:p>
          <a:p>
            <a:pPr indent="0" lvl="0" marL="0" rtl="0" algn="l">
              <a:spcBef>
                <a:spcPts val="0"/>
              </a:spcBef>
              <a:spcAft>
                <a:spcPts val="0"/>
              </a:spcAft>
              <a:buNone/>
            </a:pPr>
            <a:r>
              <a:rPr lang="es-ES" u="sng">
                <a:solidFill>
                  <a:schemeClr val="hlink"/>
                </a:solidFill>
                <a:hlinkClick r:id="rId5"/>
              </a:rPr>
              <a:t>https://docs.docker.com/engine/storage/bind-mounts/</a:t>
            </a:r>
            <a:endParaRPr/>
          </a:p>
          <a:p>
            <a:pPr indent="0" lvl="0" marL="0" rtl="0" algn="l">
              <a:spcBef>
                <a:spcPts val="0"/>
              </a:spcBef>
              <a:spcAft>
                <a:spcPts val="0"/>
              </a:spcAft>
              <a:buNone/>
            </a:pPr>
            <a:r>
              <a:rPr lang="es-ES" u="sng">
                <a:solidFill>
                  <a:schemeClr val="hlink"/>
                </a:solidFill>
                <a:hlinkClick r:id="rId6"/>
              </a:rPr>
              <a:t>https://docs.docker.com/engine/storage/tmpfs/</a:t>
            </a:r>
            <a:endParaRPr/>
          </a:p>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2d577e70cbb_0_17"/>
          <p:cNvSpPr txBox="1"/>
          <p:nvPr/>
        </p:nvSpPr>
        <p:spPr>
          <a:xfrm>
            <a:off x="2082600" y="2202300"/>
            <a:ext cx="4691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600"/>
              </a:spcAft>
              <a:buClr>
                <a:srgbClr val="000000"/>
              </a:buClr>
              <a:buSzPts val="3600"/>
              <a:buFont typeface="Arial"/>
              <a:buNone/>
            </a:pPr>
            <a:r>
              <a:rPr b="1" lang="es-ES" sz="3600">
                <a:solidFill>
                  <a:srgbClr val="1871C2"/>
                </a:solidFill>
                <a:highlight>
                  <a:srgbClr val="FFFFFF"/>
                </a:highlight>
                <a:latin typeface="Comic Sans MS"/>
                <a:ea typeface="Comic Sans MS"/>
                <a:cs typeface="Comic Sans MS"/>
                <a:sym typeface="Comic Sans MS"/>
              </a:rPr>
              <a:t>DOCKER NETWORK</a:t>
            </a:r>
            <a:endParaRPr b="1" i="0" sz="3600" u="none" cap="none" strike="noStrike">
              <a:solidFill>
                <a:srgbClr val="1871C2"/>
              </a:solidFill>
              <a:highlight>
                <a:srgbClr val="FFFFFF"/>
              </a:highlight>
              <a:latin typeface="Comic Sans MS"/>
              <a:ea typeface="Comic Sans MS"/>
              <a:cs typeface="Comic Sans MS"/>
              <a:sym typeface="Comic Sans M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2245c21660b_0_0">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a:t>
            </a:r>
            <a:endParaRPr b="0" i="0" sz="1800" u="none" cap="none" strike="noStrike">
              <a:solidFill>
                <a:schemeClr val="dk2"/>
              </a:solidFill>
              <a:latin typeface="Arial"/>
              <a:ea typeface="Arial"/>
              <a:cs typeface="Arial"/>
              <a:sym typeface="Arial"/>
            </a:endParaRPr>
          </a:p>
        </p:txBody>
      </p:sp>
      <p:sp>
        <p:nvSpPr>
          <p:cNvPr id="715" name="Google Shape;715;g2245c21660b_0_0"/>
          <p:cNvSpPr txBox="1"/>
          <p:nvPr/>
        </p:nvSpPr>
        <p:spPr>
          <a:xfrm>
            <a:off x="316200" y="929025"/>
            <a:ext cx="8511600" cy="3755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s-ES" sz="1600">
                <a:solidFill>
                  <a:srgbClr val="141B1F"/>
                </a:solidFill>
                <a:latin typeface="Comic Sans MS"/>
                <a:ea typeface="Comic Sans MS"/>
                <a:cs typeface="Comic Sans MS"/>
                <a:sym typeface="Comic Sans MS"/>
              </a:rPr>
              <a:t>Se refiere a la habilidad de un contenedor docker para conectarse y comunicarse unos a otros, o inclusive a </a:t>
            </a:r>
            <a:r>
              <a:rPr lang="es-ES" sz="1600">
                <a:solidFill>
                  <a:srgbClr val="141B1F"/>
                </a:solidFill>
                <a:latin typeface="Comic Sans MS"/>
                <a:ea typeface="Comic Sans MS"/>
                <a:cs typeface="Comic Sans MS"/>
                <a:sym typeface="Comic Sans MS"/>
              </a:rPr>
              <a:t>recursos</a:t>
            </a:r>
            <a:r>
              <a:rPr lang="es-ES" sz="1600">
                <a:solidFill>
                  <a:srgbClr val="141B1F"/>
                </a:solidFill>
                <a:latin typeface="Comic Sans MS"/>
                <a:ea typeface="Comic Sans MS"/>
                <a:cs typeface="Comic Sans MS"/>
                <a:sym typeface="Comic Sans MS"/>
              </a:rPr>
              <a:t> no docker.</a:t>
            </a:r>
            <a:endParaRPr sz="1600">
              <a:solidFill>
                <a:srgbClr val="141B1F"/>
              </a:solidFill>
              <a:latin typeface="Comic Sans MS"/>
              <a:ea typeface="Comic Sans MS"/>
              <a:cs typeface="Comic Sans MS"/>
              <a:sym typeface="Comic Sans MS"/>
            </a:endParaRPr>
          </a:p>
          <a:p>
            <a:pPr indent="0" lvl="0" marL="0" marR="0" rtl="0" algn="l">
              <a:lnSpc>
                <a:spcPct val="150000"/>
              </a:lnSpc>
              <a:spcBef>
                <a:spcPts val="0"/>
              </a:spcBef>
              <a:spcAft>
                <a:spcPts val="0"/>
              </a:spcAft>
              <a:buNone/>
            </a:pPr>
            <a:r>
              <a:t/>
            </a:r>
            <a:endParaRPr sz="1600">
              <a:solidFill>
                <a:srgbClr val="141B1F"/>
              </a:solidFill>
              <a:latin typeface="Comic Sans MS"/>
              <a:ea typeface="Comic Sans MS"/>
              <a:cs typeface="Comic Sans MS"/>
              <a:sym typeface="Comic Sans MS"/>
            </a:endParaRPr>
          </a:p>
          <a:p>
            <a:pPr indent="0" lvl="0" marL="0" marR="0" rtl="0" algn="l">
              <a:lnSpc>
                <a:spcPct val="150000"/>
              </a:lnSpc>
              <a:spcBef>
                <a:spcPts val="0"/>
              </a:spcBef>
              <a:spcAft>
                <a:spcPts val="0"/>
              </a:spcAft>
              <a:buNone/>
            </a:pPr>
            <a:r>
              <a:rPr lang="es-ES" sz="1600">
                <a:solidFill>
                  <a:srgbClr val="141B1F"/>
                </a:solidFill>
                <a:latin typeface="Comic Sans MS"/>
                <a:ea typeface="Comic Sans MS"/>
                <a:cs typeface="Comic Sans MS"/>
                <a:sym typeface="Comic Sans MS"/>
              </a:rPr>
              <a:t>Los contenedores tienen la red activa por defecto y pueden hacer </a:t>
            </a:r>
            <a:r>
              <a:rPr lang="es-ES" sz="1600">
                <a:solidFill>
                  <a:srgbClr val="141B1F"/>
                </a:solidFill>
                <a:latin typeface="Comic Sans MS"/>
                <a:ea typeface="Comic Sans MS"/>
                <a:cs typeface="Comic Sans MS"/>
                <a:sym typeface="Comic Sans MS"/>
              </a:rPr>
              <a:t>conexiones</a:t>
            </a:r>
            <a:r>
              <a:rPr lang="es-ES" sz="1600">
                <a:solidFill>
                  <a:srgbClr val="141B1F"/>
                </a:solidFill>
                <a:latin typeface="Comic Sans MS"/>
                <a:ea typeface="Comic Sans MS"/>
                <a:cs typeface="Comic Sans MS"/>
                <a:sym typeface="Comic Sans MS"/>
              </a:rPr>
              <a:t> salientes. Un contenedor no tiene </a:t>
            </a:r>
            <a:r>
              <a:rPr lang="es-ES" sz="1600">
                <a:solidFill>
                  <a:srgbClr val="141B1F"/>
                </a:solidFill>
                <a:latin typeface="Comic Sans MS"/>
                <a:ea typeface="Comic Sans MS"/>
                <a:cs typeface="Comic Sans MS"/>
                <a:sym typeface="Comic Sans MS"/>
              </a:rPr>
              <a:t>información</a:t>
            </a:r>
            <a:r>
              <a:rPr lang="es-ES" sz="1600">
                <a:solidFill>
                  <a:srgbClr val="141B1F"/>
                </a:solidFill>
                <a:latin typeface="Comic Sans MS"/>
                <a:ea typeface="Comic Sans MS"/>
                <a:cs typeface="Comic Sans MS"/>
                <a:sym typeface="Comic Sans MS"/>
              </a:rPr>
              <a:t> acerca del tipo de red a la que pertenece, o si sus pares con recursos docker.</a:t>
            </a:r>
            <a:endParaRPr sz="1600">
              <a:solidFill>
                <a:srgbClr val="141B1F"/>
              </a:solidFill>
              <a:latin typeface="Comic Sans MS"/>
              <a:ea typeface="Comic Sans MS"/>
              <a:cs typeface="Comic Sans MS"/>
              <a:sym typeface="Comic Sans MS"/>
            </a:endParaRPr>
          </a:p>
          <a:p>
            <a:pPr indent="0" lvl="0" marL="0" marR="0" rtl="0" algn="l">
              <a:lnSpc>
                <a:spcPct val="150000"/>
              </a:lnSpc>
              <a:spcBef>
                <a:spcPts val="0"/>
              </a:spcBef>
              <a:spcAft>
                <a:spcPts val="0"/>
              </a:spcAft>
              <a:buNone/>
            </a:pPr>
            <a:r>
              <a:t/>
            </a:r>
            <a:endParaRPr sz="1600">
              <a:solidFill>
                <a:srgbClr val="141B1F"/>
              </a:solidFill>
              <a:latin typeface="Comic Sans MS"/>
              <a:ea typeface="Comic Sans MS"/>
              <a:cs typeface="Comic Sans MS"/>
              <a:sym typeface="Comic Sans MS"/>
            </a:endParaRPr>
          </a:p>
          <a:p>
            <a:pPr indent="0" lvl="0" marL="0" marR="0" rtl="0" algn="l">
              <a:lnSpc>
                <a:spcPct val="150000"/>
              </a:lnSpc>
              <a:spcBef>
                <a:spcPts val="0"/>
              </a:spcBef>
              <a:spcAft>
                <a:spcPts val="0"/>
              </a:spcAft>
              <a:buNone/>
            </a:pPr>
            <a:r>
              <a:rPr lang="es-ES" sz="1600">
                <a:solidFill>
                  <a:srgbClr val="141B1F"/>
                </a:solidFill>
                <a:latin typeface="Comic Sans MS"/>
                <a:ea typeface="Comic Sans MS"/>
                <a:cs typeface="Comic Sans MS"/>
                <a:sym typeface="Comic Sans MS"/>
              </a:rPr>
              <a:t>Los contenedores solo saben que tienen una interfaz  red, un gateway, una tabla de ruteo, un DNS, y otros detalles de red, a menos que la red se haya configurado a “none”. </a:t>
            </a:r>
            <a:endParaRPr sz="1600">
              <a:solidFill>
                <a:srgbClr val="141B1F"/>
              </a:solidFill>
              <a:latin typeface="Comic Sans MS"/>
              <a:ea typeface="Comic Sans MS"/>
              <a:cs typeface="Comic Sans MS"/>
              <a:sym typeface="Comic Sans MS"/>
            </a:endParaRPr>
          </a:p>
          <a:p>
            <a:pPr indent="0" lvl="0" marL="0" marR="0" rtl="0" algn="l">
              <a:lnSpc>
                <a:spcPct val="150000"/>
              </a:lnSpc>
              <a:spcBef>
                <a:spcPts val="0"/>
              </a:spcBef>
              <a:spcAft>
                <a:spcPts val="0"/>
              </a:spcAft>
              <a:buNone/>
            </a:pPr>
            <a:r>
              <a:rPr lang="es-ES" sz="1600">
                <a:solidFill>
                  <a:srgbClr val="141B1F"/>
                </a:solidFill>
                <a:latin typeface="Comic Sans MS"/>
                <a:ea typeface="Comic Sans MS"/>
                <a:cs typeface="Comic Sans MS"/>
                <a:sym typeface="Comic Sans MS"/>
              </a:rPr>
              <a:t> </a:t>
            </a:r>
            <a:endParaRPr sz="1600">
              <a:solidFill>
                <a:srgbClr val="141B1F"/>
              </a:solidFill>
              <a:latin typeface="Comic Sans MS"/>
              <a:ea typeface="Comic Sans MS"/>
              <a:cs typeface="Comic Sans MS"/>
              <a:sym typeface="Comic Sans M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3153417d1aa_0_3">
            <a:hlinkClick r:id="rId3"/>
          </p:cNvPr>
          <p:cNvSpPr txBox="1"/>
          <p:nvPr/>
        </p:nvSpPr>
        <p:spPr>
          <a:xfrm>
            <a:off x="258321" y="238250"/>
            <a:ext cx="64569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ES" sz="2900" u="none" cap="none" strike="noStrike">
                <a:solidFill>
                  <a:srgbClr val="1871C2"/>
                </a:solidFill>
                <a:latin typeface="Comic Sans MS"/>
                <a:ea typeface="Comic Sans MS"/>
                <a:cs typeface="Comic Sans MS"/>
                <a:sym typeface="Comic Sans MS"/>
              </a:rPr>
              <a:t>Network Docker</a:t>
            </a:r>
            <a:endParaRPr b="0" i="0" sz="1800" u="none" cap="none" strike="noStrike">
              <a:solidFill>
                <a:schemeClr val="dk2"/>
              </a:solidFill>
              <a:latin typeface="Arial"/>
              <a:ea typeface="Arial"/>
              <a:cs typeface="Arial"/>
              <a:sym typeface="Arial"/>
            </a:endParaRPr>
          </a:p>
        </p:txBody>
      </p:sp>
      <p:sp>
        <p:nvSpPr>
          <p:cNvPr id="721" name="Google Shape;721;g3153417d1aa_0_3"/>
          <p:cNvSpPr txBox="1"/>
          <p:nvPr/>
        </p:nvSpPr>
        <p:spPr>
          <a:xfrm>
            <a:off x="316200" y="1215825"/>
            <a:ext cx="8511600" cy="25398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50000"/>
              </a:lnSpc>
              <a:spcBef>
                <a:spcPts val="200"/>
              </a:spcBef>
              <a:spcAft>
                <a:spcPts val="0"/>
              </a:spcAft>
              <a:buClr>
                <a:srgbClr val="141B1F"/>
              </a:buClr>
              <a:buSzPts val="1800"/>
              <a:buFont typeface="Arial"/>
              <a:buChar char="●"/>
            </a:pPr>
            <a:r>
              <a:rPr b="1" i="0" lang="es-ES" sz="1800" u="none" cap="none" strike="noStrike">
                <a:solidFill>
                  <a:srgbClr val="141B1F"/>
                </a:solidFill>
                <a:latin typeface="Comic Sans MS"/>
                <a:ea typeface="Comic Sans MS"/>
                <a:cs typeface="Comic Sans MS"/>
                <a:sym typeface="Comic Sans MS"/>
              </a:rPr>
              <a:t>Bridge/NAT</a:t>
            </a:r>
            <a:endParaRPr b="0" i="0" sz="1800" u="none" cap="none" strike="noStrike">
              <a:solidFill>
                <a:srgbClr val="141B1F"/>
              </a:solidFill>
              <a:latin typeface="Comic Sans MS"/>
              <a:ea typeface="Comic Sans MS"/>
              <a:cs typeface="Comic Sans MS"/>
              <a:sym typeface="Comic Sans MS"/>
            </a:endParaRPr>
          </a:p>
          <a:p>
            <a:pPr indent="-342900" lvl="0" marL="457200" marR="0" rtl="0" algn="l">
              <a:lnSpc>
                <a:spcPct val="150000"/>
              </a:lnSpc>
              <a:spcBef>
                <a:spcPts val="0"/>
              </a:spcBef>
              <a:spcAft>
                <a:spcPts val="0"/>
              </a:spcAft>
              <a:buClr>
                <a:srgbClr val="141B1F"/>
              </a:buClr>
              <a:buSzPts val="1800"/>
              <a:buFont typeface="Arial"/>
              <a:buChar char="●"/>
            </a:pPr>
            <a:r>
              <a:rPr b="1" i="0" lang="es-ES" sz="1800" u="none" cap="none" strike="noStrike">
                <a:solidFill>
                  <a:srgbClr val="141B1F"/>
                </a:solidFill>
                <a:latin typeface="Comic Sans MS"/>
                <a:ea typeface="Comic Sans MS"/>
                <a:cs typeface="Comic Sans MS"/>
                <a:sym typeface="Comic Sans MS"/>
              </a:rPr>
              <a:t>Overlay</a:t>
            </a:r>
            <a:endParaRPr b="0" i="0" sz="1800" u="none" cap="none" strike="noStrike">
              <a:solidFill>
                <a:srgbClr val="141B1F"/>
              </a:solidFill>
              <a:latin typeface="Comic Sans MS"/>
              <a:ea typeface="Comic Sans MS"/>
              <a:cs typeface="Comic Sans MS"/>
              <a:sym typeface="Comic Sans MS"/>
            </a:endParaRPr>
          </a:p>
          <a:p>
            <a:pPr indent="-342900" lvl="0" marL="457200" marR="0" rtl="0" algn="l">
              <a:lnSpc>
                <a:spcPct val="150000"/>
              </a:lnSpc>
              <a:spcBef>
                <a:spcPts val="0"/>
              </a:spcBef>
              <a:spcAft>
                <a:spcPts val="0"/>
              </a:spcAft>
              <a:buClr>
                <a:srgbClr val="141B1F"/>
              </a:buClr>
              <a:buSzPts val="1800"/>
              <a:buFont typeface="Arial"/>
              <a:buChar char="●"/>
            </a:pPr>
            <a:r>
              <a:rPr b="1" i="0" lang="es-ES" sz="1800" u="none" cap="none" strike="noStrike">
                <a:solidFill>
                  <a:srgbClr val="141B1F"/>
                </a:solidFill>
                <a:latin typeface="Comic Sans MS"/>
                <a:ea typeface="Comic Sans MS"/>
                <a:cs typeface="Comic Sans MS"/>
                <a:sym typeface="Comic Sans MS"/>
              </a:rPr>
              <a:t>None</a:t>
            </a:r>
            <a:endParaRPr b="1" i="0" sz="1800" u="none" cap="none" strike="noStrike">
              <a:solidFill>
                <a:srgbClr val="141B1F"/>
              </a:solidFill>
              <a:latin typeface="Comic Sans MS"/>
              <a:ea typeface="Comic Sans MS"/>
              <a:cs typeface="Comic Sans MS"/>
              <a:sym typeface="Comic Sans MS"/>
            </a:endParaRPr>
          </a:p>
          <a:p>
            <a:pPr indent="-342900" lvl="0" marL="457200" rtl="0" algn="l">
              <a:lnSpc>
                <a:spcPct val="150000"/>
              </a:lnSpc>
              <a:spcBef>
                <a:spcPts val="0"/>
              </a:spcBef>
              <a:spcAft>
                <a:spcPts val="0"/>
              </a:spcAft>
              <a:buClr>
                <a:srgbClr val="141B1F"/>
              </a:buClr>
              <a:buSzPts val="1800"/>
              <a:buFont typeface="Comic Sans MS"/>
              <a:buChar char="●"/>
            </a:pPr>
            <a:r>
              <a:rPr b="1" lang="es-ES" sz="1800">
                <a:solidFill>
                  <a:srgbClr val="141B1F"/>
                </a:solidFill>
                <a:latin typeface="Comic Sans MS"/>
                <a:ea typeface="Comic Sans MS"/>
                <a:cs typeface="Comic Sans MS"/>
                <a:sym typeface="Comic Sans MS"/>
              </a:rPr>
              <a:t>Macvlan</a:t>
            </a:r>
            <a:endParaRPr b="1" sz="1800">
              <a:solidFill>
                <a:srgbClr val="141B1F"/>
              </a:solidFill>
              <a:latin typeface="Comic Sans MS"/>
              <a:ea typeface="Comic Sans MS"/>
              <a:cs typeface="Comic Sans MS"/>
              <a:sym typeface="Comic Sans MS"/>
            </a:endParaRPr>
          </a:p>
          <a:p>
            <a:pPr indent="-342900" lvl="0" marL="457200" rtl="0" algn="l">
              <a:lnSpc>
                <a:spcPct val="150000"/>
              </a:lnSpc>
              <a:spcBef>
                <a:spcPts val="0"/>
              </a:spcBef>
              <a:spcAft>
                <a:spcPts val="0"/>
              </a:spcAft>
              <a:buClr>
                <a:srgbClr val="141B1F"/>
              </a:buClr>
              <a:buSzPts val="1800"/>
              <a:buFont typeface="Comic Sans MS"/>
              <a:buChar char="●"/>
            </a:pPr>
            <a:r>
              <a:rPr b="1" lang="es-ES" sz="1800">
                <a:solidFill>
                  <a:srgbClr val="141B1F"/>
                </a:solidFill>
                <a:latin typeface="Comic Sans MS"/>
                <a:ea typeface="Comic Sans MS"/>
                <a:cs typeface="Comic Sans MS"/>
                <a:sym typeface="Comic Sans MS"/>
              </a:rPr>
              <a:t>Host</a:t>
            </a:r>
            <a:endParaRPr b="1" sz="1800">
              <a:solidFill>
                <a:srgbClr val="141B1F"/>
              </a:solidFill>
              <a:latin typeface="Comic Sans MS"/>
              <a:ea typeface="Comic Sans MS"/>
              <a:cs typeface="Comic Sans MS"/>
              <a:sym typeface="Comic Sans MS"/>
            </a:endParaRPr>
          </a:p>
          <a:p>
            <a:pPr indent="0" lvl="0" marL="0" marR="0" rtl="0" algn="l">
              <a:lnSpc>
                <a:spcPct val="150000"/>
              </a:lnSpc>
              <a:spcBef>
                <a:spcPts val="0"/>
              </a:spcBef>
              <a:spcAft>
                <a:spcPts val="0"/>
              </a:spcAft>
              <a:buNone/>
            </a:pPr>
            <a:r>
              <a:t/>
            </a:r>
            <a:endParaRPr b="0" i="0" sz="18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2018-08-29T15:22:39Z</dcterms:created>
  <dc:creator>Jose Luis Llorente Perales</dc:creator>
</cp:coreProperties>
</file>